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5">
  <p:sldMasterIdLst>
    <p:sldMasterId id="2147483648" r:id="rId1"/>
    <p:sldMasterId id="2147483650" r:id="rId2"/>
    <p:sldMasterId id="2147483662" r:id="rId3"/>
  </p:sldMasterIdLst>
  <p:notesMasterIdLst>
    <p:notesMasterId r:id="rId145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445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392" r:id="rId32"/>
    <p:sldId id="393" r:id="rId33"/>
    <p:sldId id="394" r:id="rId34"/>
    <p:sldId id="395" r:id="rId35"/>
    <p:sldId id="297" r:id="rId36"/>
    <p:sldId id="298" r:id="rId37"/>
    <p:sldId id="299" r:id="rId38"/>
    <p:sldId id="300" r:id="rId39"/>
    <p:sldId id="301" r:id="rId40"/>
    <p:sldId id="311" r:id="rId41"/>
    <p:sldId id="312" r:id="rId42"/>
    <p:sldId id="313" r:id="rId43"/>
    <p:sldId id="316" r:id="rId44"/>
    <p:sldId id="317" r:id="rId45"/>
    <p:sldId id="322" r:id="rId46"/>
    <p:sldId id="323" r:id="rId47"/>
    <p:sldId id="402" r:id="rId48"/>
    <p:sldId id="403" r:id="rId49"/>
    <p:sldId id="324" r:id="rId50"/>
    <p:sldId id="446" r:id="rId51"/>
    <p:sldId id="447" r:id="rId52"/>
    <p:sldId id="329" r:id="rId53"/>
    <p:sldId id="330" r:id="rId54"/>
    <p:sldId id="396" r:id="rId55"/>
    <p:sldId id="397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98" r:id="rId64"/>
    <p:sldId id="399" r:id="rId65"/>
    <p:sldId id="400" r:id="rId66"/>
    <p:sldId id="401" r:id="rId67"/>
    <p:sldId id="346" r:id="rId68"/>
    <p:sldId id="347" r:id="rId69"/>
    <p:sldId id="348" r:id="rId70"/>
    <p:sldId id="349" r:id="rId71"/>
    <p:sldId id="350" r:id="rId72"/>
    <p:sldId id="422" r:id="rId73"/>
    <p:sldId id="423" r:id="rId74"/>
    <p:sldId id="351" r:id="rId75"/>
    <p:sldId id="352" r:id="rId76"/>
    <p:sldId id="404" r:id="rId77"/>
    <p:sldId id="405" r:id="rId78"/>
    <p:sldId id="406" r:id="rId79"/>
    <p:sldId id="407" r:id="rId80"/>
    <p:sldId id="408" r:id="rId81"/>
    <p:sldId id="410" r:id="rId82"/>
    <p:sldId id="411" r:id="rId83"/>
    <p:sldId id="412" r:id="rId84"/>
    <p:sldId id="413" r:id="rId85"/>
    <p:sldId id="414" r:id="rId86"/>
    <p:sldId id="415" r:id="rId87"/>
    <p:sldId id="416" r:id="rId88"/>
    <p:sldId id="417" r:id="rId89"/>
    <p:sldId id="418" r:id="rId90"/>
    <p:sldId id="421" r:id="rId91"/>
    <p:sldId id="420" r:id="rId92"/>
    <p:sldId id="361" r:id="rId93"/>
    <p:sldId id="362" r:id="rId94"/>
    <p:sldId id="363" r:id="rId95"/>
    <p:sldId id="364" r:id="rId96"/>
    <p:sldId id="424" r:id="rId97"/>
    <p:sldId id="426" r:id="rId98"/>
    <p:sldId id="365" r:id="rId99"/>
    <p:sldId id="366" r:id="rId100"/>
    <p:sldId id="427" r:id="rId101"/>
    <p:sldId id="428" r:id="rId102"/>
    <p:sldId id="367" r:id="rId103"/>
    <p:sldId id="429" r:id="rId104"/>
    <p:sldId id="371" r:id="rId105"/>
    <p:sldId id="372" r:id="rId106"/>
    <p:sldId id="430" r:id="rId107"/>
    <p:sldId id="431" r:id="rId108"/>
    <p:sldId id="375" r:id="rId109"/>
    <p:sldId id="376" r:id="rId110"/>
    <p:sldId id="377" r:id="rId111"/>
    <p:sldId id="378" r:id="rId112"/>
    <p:sldId id="380" r:id="rId113"/>
    <p:sldId id="448" r:id="rId114"/>
    <p:sldId id="382" r:id="rId115"/>
    <p:sldId id="383" r:id="rId116"/>
    <p:sldId id="384" r:id="rId117"/>
    <p:sldId id="385" r:id="rId118"/>
    <p:sldId id="386" r:id="rId119"/>
    <p:sldId id="389" r:id="rId120"/>
    <p:sldId id="390" r:id="rId121"/>
    <p:sldId id="440" r:id="rId122"/>
    <p:sldId id="441" r:id="rId123"/>
    <p:sldId id="449" r:id="rId124"/>
    <p:sldId id="442" r:id="rId125"/>
    <p:sldId id="443" r:id="rId126"/>
    <p:sldId id="450" r:id="rId127"/>
    <p:sldId id="451" r:id="rId128"/>
    <p:sldId id="452" r:id="rId129"/>
    <p:sldId id="467" r:id="rId130"/>
    <p:sldId id="454" r:id="rId131"/>
    <p:sldId id="444" r:id="rId132"/>
    <p:sldId id="455" r:id="rId133"/>
    <p:sldId id="456" r:id="rId134"/>
    <p:sldId id="457" r:id="rId135"/>
    <p:sldId id="458" r:id="rId136"/>
    <p:sldId id="459" r:id="rId137"/>
    <p:sldId id="460" r:id="rId138"/>
    <p:sldId id="461" r:id="rId139"/>
    <p:sldId id="462" r:id="rId140"/>
    <p:sldId id="463" r:id="rId141"/>
    <p:sldId id="464" r:id="rId142"/>
    <p:sldId id="465" r:id="rId143"/>
    <p:sldId id="466" r:id="rId1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hXLCMDiry4pf8J8nSiAhTU/13J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150F3A-B2B9-AF4F-89F5-B339405A83D5}" v="264" dt="2025-06-12T23:26:35.025"/>
  </p1510:revLst>
</p1510:revInfo>
</file>

<file path=ppt/tableStyles.xml><?xml version="1.0" encoding="utf-8"?>
<a:tblStyleLst xmlns:a="http://schemas.openxmlformats.org/drawingml/2006/main" def="{2475E50C-07BE-4293-806B-93707CACB70A}">
  <a:tblStyle styleId="{2475E50C-07BE-4293-806B-93707CACB70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558"/>
  </p:normalViewPr>
  <p:slideViewPr>
    <p:cSldViewPr snapToGrid="0">
      <p:cViewPr>
        <p:scale>
          <a:sx n="80" d="100"/>
          <a:sy n="80" d="100"/>
        </p:scale>
        <p:origin x="18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theme" Target="theme/theme1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tableStyles" Target="tableStyle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microsoft.com/office/2015/10/relationships/revisionInfo" Target="revisionInfo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customschemas.google.com/relationships/presentationmetadata" Target="meta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0" name="Google Shape;900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>
          <a:extLst>
            <a:ext uri="{FF2B5EF4-FFF2-40B4-BE49-F238E27FC236}">
              <a16:creationId xmlns:a16="http://schemas.microsoft.com/office/drawing/2014/main" id="{12C5E334-3C89-2DDB-F012-CF4BE448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2:notes">
            <a:extLst>
              <a:ext uri="{FF2B5EF4-FFF2-40B4-BE49-F238E27FC236}">
                <a16:creationId xmlns:a16="http://schemas.microsoft.com/office/drawing/2014/main" id="{BBE1DC6D-4AA9-0B82-F8C4-139561E4C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72:notes">
            <a:extLst>
              <a:ext uri="{FF2B5EF4-FFF2-40B4-BE49-F238E27FC236}">
                <a16:creationId xmlns:a16="http://schemas.microsoft.com/office/drawing/2014/main" id="{7EE1FFB5-80F1-40ED-9F23-3C5860856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03820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6" name="Google Shape;926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0B96ED77-DDFF-EA7C-E5D2-395D657C4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69:notes">
            <a:extLst>
              <a:ext uri="{FF2B5EF4-FFF2-40B4-BE49-F238E27FC236}">
                <a16:creationId xmlns:a16="http://schemas.microsoft.com/office/drawing/2014/main" id="{8D390F16-5007-058A-541B-A15894042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3" name="Google Shape;873;p169:notes">
            <a:extLst>
              <a:ext uri="{FF2B5EF4-FFF2-40B4-BE49-F238E27FC236}">
                <a16:creationId xmlns:a16="http://schemas.microsoft.com/office/drawing/2014/main" id="{5D086815-DA92-D570-C002-E78F45B14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3770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>
          <a:extLst>
            <a:ext uri="{FF2B5EF4-FFF2-40B4-BE49-F238E27FC236}">
              <a16:creationId xmlns:a16="http://schemas.microsoft.com/office/drawing/2014/main" id="{14161123-593B-2757-2EB8-D83D49E1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0:notes">
            <a:extLst>
              <a:ext uri="{FF2B5EF4-FFF2-40B4-BE49-F238E27FC236}">
                <a16:creationId xmlns:a16="http://schemas.microsoft.com/office/drawing/2014/main" id="{C4563996-BF00-D7CC-0695-9C3BB660B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0" name="Google Shape;880;p170:notes">
            <a:extLst>
              <a:ext uri="{FF2B5EF4-FFF2-40B4-BE49-F238E27FC236}">
                <a16:creationId xmlns:a16="http://schemas.microsoft.com/office/drawing/2014/main" id="{247BDEA7-D68B-5E12-E048-CB485650D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9838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2" name="Google Shape;952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8" name="Google Shape;95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1" name="Google Shape;971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6" name="Google Shape;986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2" name="Google Shape;992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77611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1" name="Google Shape;1001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8" name="Google Shape;1008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5" name="Google Shape;1015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0" name="Google Shape;1020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5" name="Google Shape;1025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6" name="Google Shape;1046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6" name="Google Shape;1056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>
          <a:extLst>
            <a:ext uri="{FF2B5EF4-FFF2-40B4-BE49-F238E27FC236}">
              <a16:creationId xmlns:a16="http://schemas.microsoft.com/office/drawing/2014/main" id="{902FD511-347C-87D6-73B2-B5866F67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95:notes">
            <a:extLst>
              <a:ext uri="{FF2B5EF4-FFF2-40B4-BE49-F238E27FC236}">
                <a16:creationId xmlns:a16="http://schemas.microsoft.com/office/drawing/2014/main" id="{95048B78-292E-96C4-4D20-F34B2B079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6" name="Google Shape;1056;p195:notes">
            <a:extLst>
              <a:ext uri="{FF2B5EF4-FFF2-40B4-BE49-F238E27FC236}">
                <a16:creationId xmlns:a16="http://schemas.microsoft.com/office/drawing/2014/main" id="{9894A01F-ED3D-C715-6A45-9C5920C8F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88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>
          <a:extLst>
            <a:ext uri="{FF2B5EF4-FFF2-40B4-BE49-F238E27FC236}">
              <a16:creationId xmlns:a16="http://schemas.microsoft.com/office/drawing/2014/main" id="{902FD511-347C-87D6-73B2-B5866F67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95:notes">
            <a:extLst>
              <a:ext uri="{FF2B5EF4-FFF2-40B4-BE49-F238E27FC236}">
                <a16:creationId xmlns:a16="http://schemas.microsoft.com/office/drawing/2014/main" id="{95048B78-292E-96C4-4D20-F34B2B079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6" name="Google Shape;1056;p195:notes">
            <a:extLst>
              <a:ext uri="{FF2B5EF4-FFF2-40B4-BE49-F238E27FC236}">
                <a16:creationId xmlns:a16="http://schemas.microsoft.com/office/drawing/2014/main" id="{9894A01F-ED3D-C715-6A45-9C5920C8F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1811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226D9B22-0CF9-4195-962F-B5622BD7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>
            <a:extLst>
              <a:ext uri="{FF2B5EF4-FFF2-40B4-BE49-F238E27FC236}">
                <a16:creationId xmlns:a16="http://schemas.microsoft.com/office/drawing/2014/main" id="{1E103C1D-ACA0-0750-912D-754533C88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>
            <a:extLst>
              <a:ext uri="{FF2B5EF4-FFF2-40B4-BE49-F238E27FC236}">
                <a16:creationId xmlns:a16="http://schemas.microsoft.com/office/drawing/2014/main" id="{60AD5B6A-FC8D-BF53-1A2F-00970DD5C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31416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" name="Google Shape;42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49755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A72EB2A2-17EA-F4CC-862F-A7769E85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:notes">
            <a:extLst>
              <a:ext uri="{FF2B5EF4-FFF2-40B4-BE49-F238E27FC236}">
                <a16:creationId xmlns:a16="http://schemas.microsoft.com/office/drawing/2014/main" id="{93AE7572-5AC7-DDBF-9E24-9B55A9676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p63:notes">
            <a:extLst>
              <a:ext uri="{FF2B5EF4-FFF2-40B4-BE49-F238E27FC236}">
                <a16:creationId xmlns:a16="http://schemas.microsoft.com/office/drawing/2014/main" id="{CCADB6D0-77F3-D7A2-C808-3FD43D672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84518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3BC51859-E148-80D3-2BE1-470D2982B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>
            <a:extLst>
              <a:ext uri="{FF2B5EF4-FFF2-40B4-BE49-F238E27FC236}">
                <a16:creationId xmlns:a16="http://schemas.microsoft.com/office/drawing/2014/main" id="{39751C88-D160-5089-C298-0C0FBE491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>
            <a:extLst>
              <a:ext uri="{FF2B5EF4-FFF2-40B4-BE49-F238E27FC236}">
                <a16:creationId xmlns:a16="http://schemas.microsoft.com/office/drawing/2014/main" id="{45B7FC0F-5367-D076-9449-6A9F6B5014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16531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E5E49BBA-1AB3-448B-F3A7-9DC635FF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:notes">
            <a:extLst>
              <a:ext uri="{FF2B5EF4-FFF2-40B4-BE49-F238E27FC236}">
                <a16:creationId xmlns:a16="http://schemas.microsoft.com/office/drawing/2014/main" id="{C5FB1023-8CE2-F509-4A52-A067C11E0C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p63:notes">
            <a:extLst>
              <a:ext uri="{FF2B5EF4-FFF2-40B4-BE49-F238E27FC236}">
                <a16:creationId xmlns:a16="http://schemas.microsoft.com/office/drawing/2014/main" id="{DD9AE20C-222A-469A-62E6-CD3FE146B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8AFB0FC1-FF6F-6490-401B-463EA174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>
            <a:extLst>
              <a:ext uri="{FF2B5EF4-FFF2-40B4-BE49-F238E27FC236}">
                <a16:creationId xmlns:a16="http://schemas.microsoft.com/office/drawing/2014/main" id="{FA80A3AF-1E75-6677-7FBE-534FB5DDD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>
            <a:extLst>
              <a:ext uri="{FF2B5EF4-FFF2-40B4-BE49-F238E27FC236}">
                <a16:creationId xmlns:a16="http://schemas.microsoft.com/office/drawing/2014/main" id="{B16CC6B0-212F-D269-8D25-823A171468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93196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6FD27A39-DE96-E512-A406-7C77B4EF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:notes">
            <a:extLst>
              <a:ext uri="{FF2B5EF4-FFF2-40B4-BE49-F238E27FC236}">
                <a16:creationId xmlns:a16="http://schemas.microsoft.com/office/drawing/2014/main" id="{F88A9DDE-0072-3F0D-D63F-FEE810A0E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" name="Google Shape;428;p62:notes">
            <a:extLst>
              <a:ext uri="{FF2B5EF4-FFF2-40B4-BE49-F238E27FC236}">
                <a16:creationId xmlns:a16="http://schemas.microsoft.com/office/drawing/2014/main" id="{BD949985-46C1-5A69-CD9D-C0ED44DD3F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95566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8979D3BC-AC9A-14CD-9115-7442AEE4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:notes">
            <a:extLst>
              <a:ext uri="{FF2B5EF4-FFF2-40B4-BE49-F238E27FC236}">
                <a16:creationId xmlns:a16="http://schemas.microsoft.com/office/drawing/2014/main" id="{6332AC08-1E80-B207-B94F-FC095A60F9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65:notes">
            <a:extLst>
              <a:ext uri="{FF2B5EF4-FFF2-40B4-BE49-F238E27FC236}">
                <a16:creationId xmlns:a16="http://schemas.microsoft.com/office/drawing/2014/main" id="{AB5F469F-E664-E67D-B756-AE3B9164B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60812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3783F089-FBC0-D3E2-369C-D46C7D17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>
            <a:extLst>
              <a:ext uri="{FF2B5EF4-FFF2-40B4-BE49-F238E27FC236}">
                <a16:creationId xmlns:a16="http://schemas.microsoft.com/office/drawing/2014/main" id="{A0A4636C-7AF8-EF41-62E6-373219981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>
            <a:extLst>
              <a:ext uri="{FF2B5EF4-FFF2-40B4-BE49-F238E27FC236}">
                <a16:creationId xmlns:a16="http://schemas.microsoft.com/office/drawing/2014/main" id="{33EF1E41-01CD-547E-1829-9D391133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37097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98EE3ED0-42A8-2C46-F3F5-C3C662F4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:notes">
            <a:extLst>
              <a:ext uri="{FF2B5EF4-FFF2-40B4-BE49-F238E27FC236}">
                <a16:creationId xmlns:a16="http://schemas.microsoft.com/office/drawing/2014/main" id="{C3433E0E-5D97-47D1-D4BD-C7D7858A8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65:notes">
            <a:extLst>
              <a:ext uri="{FF2B5EF4-FFF2-40B4-BE49-F238E27FC236}">
                <a16:creationId xmlns:a16="http://schemas.microsoft.com/office/drawing/2014/main" id="{CE4F6942-A15D-7A2C-0396-D79FE0D4B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409885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3EBCCDB3-2E26-F3BE-DCF8-51658252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>
            <a:extLst>
              <a:ext uri="{FF2B5EF4-FFF2-40B4-BE49-F238E27FC236}">
                <a16:creationId xmlns:a16="http://schemas.microsoft.com/office/drawing/2014/main" id="{F0AD9A79-105E-6964-278E-E69F27B5A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>
            <a:extLst>
              <a:ext uri="{FF2B5EF4-FFF2-40B4-BE49-F238E27FC236}">
                <a16:creationId xmlns:a16="http://schemas.microsoft.com/office/drawing/2014/main" id="{2F11ECB8-9D75-30CB-9534-CA1B60051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405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52E7AA6E-FA31-DA25-4522-CAEB88C9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>
            <a:extLst>
              <a:ext uri="{FF2B5EF4-FFF2-40B4-BE49-F238E27FC236}">
                <a16:creationId xmlns:a16="http://schemas.microsoft.com/office/drawing/2014/main" id="{116F65A6-98C3-C4F8-B501-56BA5412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0:notes">
            <a:extLst>
              <a:ext uri="{FF2B5EF4-FFF2-40B4-BE49-F238E27FC236}">
                <a16:creationId xmlns:a16="http://schemas.microsoft.com/office/drawing/2014/main" id="{85A74401-A8A6-1B0B-2F6B-ACCD58002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434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6C517FFD-BCBD-2E3F-ABBE-D54F1722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>
            <a:extLst>
              <a:ext uri="{FF2B5EF4-FFF2-40B4-BE49-F238E27FC236}">
                <a16:creationId xmlns:a16="http://schemas.microsoft.com/office/drawing/2014/main" id="{2D1ABC45-A40C-90CF-3981-39302A479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>
            <a:extLst>
              <a:ext uri="{FF2B5EF4-FFF2-40B4-BE49-F238E27FC236}">
                <a16:creationId xmlns:a16="http://schemas.microsoft.com/office/drawing/2014/main" id="{5DE8E945-CD3E-B702-0AB3-0A654946D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390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CC7F2763-8065-80B8-3E55-A388EEC81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>
            <a:extLst>
              <a:ext uri="{FF2B5EF4-FFF2-40B4-BE49-F238E27FC236}">
                <a16:creationId xmlns:a16="http://schemas.microsoft.com/office/drawing/2014/main" id="{00C5DAC1-C09F-1D44-DD10-0C9A0B6D1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0:notes">
            <a:extLst>
              <a:ext uri="{FF2B5EF4-FFF2-40B4-BE49-F238E27FC236}">
                <a16:creationId xmlns:a16="http://schemas.microsoft.com/office/drawing/2014/main" id="{124331F1-D29F-BB3D-41AB-C686BAFD5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2252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9BD7829B-DF55-5A4B-4807-051C9E2D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>
            <a:extLst>
              <a:ext uri="{FF2B5EF4-FFF2-40B4-BE49-F238E27FC236}">
                <a16:creationId xmlns:a16="http://schemas.microsoft.com/office/drawing/2014/main" id="{B2A8FA19-DE0C-E5D4-FAC7-C5EC39A85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3:notes">
            <a:extLst>
              <a:ext uri="{FF2B5EF4-FFF2-40B4-BE49-F238E27FC236}">
                <a16:creationId xmlns:a16="http://schemas.microsoft.com/office/drawing/2014/main" id="{315DA0A6-FFF9-A4EA-34C5-FA5E1F00F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756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" name="Google Shape;42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1" name="Google Shape;52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0" name="Google Shape;530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9" name="Google Shape;539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4" name="Google Shape;604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>
          <a:extLst>
            <a:ext uri="{FF2B5EF4-FFF2-40B4-BE49-F238E27FC236}">
              <a16:creationId xmlns:a16="http://schemas.microsoft.com/office/drawing/2014/main" id="{8F3F8761-FD80-435E-9E2F-68EF6950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4:notes">
            <a:extLst>
              <a:ext uri="{FF2B5EF4-FFF2-40B4-BE49-F238E27FC236}">
                <a16:creationId xmlns:a16="http://schemas.microsoft.com/office/drawing/2014/main" id="{9164A401-F6BB-2619-EE42-CF2D8EABB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p144:notes">
            <a:extLst>
              <a:ext uri="{FF2B5EF4-FFF2-40B4-BE49-F238E27FC236}">
                <a16:creationId xmlns:a16="http://schemas.microsoft.com/office/drawing/2014/main" id="{F752CE5A-E790-C895-2DA6-06290C5B1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391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5E84E911-C71D-BFB3-7596-5D7CBA21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5:notes">
            <a:extLst>
              <a:ext uri="{FF2B5EF4-FFF2-40B4-BE49-F238E27FC236}">
                <a16:creationId xmlns:a16="http://schemas.microsoft.com/office/drawing/2014/main" id="{DBE39486-B18D-629E-A651-8B4AC9078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p145:notes">
            <a:extLst>
              <a:ext uri="{FF2B5EF4-FFF2-40B4-BE49-F238E27FC236}">
                <a16:creationId xmlns:a16="http://schemas.microsoft.com/office/drawing/2014/main" id="{9AEC3DEC-866B-B3CA-AF5F-C6B093B30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0004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0" name="Google Shape;62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795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44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6391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2368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>
          <a:extLst>
            <a:ext uri="{FF2B5EF4-FFF2-40B4-BE49-F238E27FC236}">
              <a16:creationId xmlns:a16="http://schemas.microsoft.com/office/drawing/2014/main" id="{B5889AAC-90BE-0D4E-414E-572CE8D6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1:notes">
            <a:extLst>
              <a:ext uri="{FF2B5EF4-FFF2-40B4-BE49-F238E27FC236}">
                <a16:creationId xmlns:a16="http://schemas.microsoft.com/office/drawing/2014/main" id="{39C9D47B-96F3-3873-0FCF-406EF7E48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p141:notes">
            <a:extLst>
              <a:ext uri="{FF2B5EF4-FFF2-40B4-BE49-F238E27FC236}">
                <a16:creationId xmlns:a16="http://schemas.microsoft.com/office/drawing/2014/main" id="{5635D54E-0722-B3E5-BFB7-D9DA410A7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7806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>
          <a:extLst>
            <a:ext uri="{FF2B5EF4-FFF2-40B4-BE49-F238E27FC236}">
              <a16:creationId xmlns:a16="http://schemas.microsoft.com/office/drawing/2014/main" id="{DBA8FABA-E3FA-43BA-9E2A-0124F33D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42:notes">
            <a:extLst>
              <a:ext uri="{FF2B5EF4-FFF2-40B4-BE49-F238E27FC236}">
                <a16:creationId xmlns:a16="http://schemas.microsoft.com/office/drawing/2014/main" id="{021BBEA0-EF08-A971-A7FE-FECD03D73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4" name="Google Shape;604;p142:notes">
            <a:extLst>
              <a:ext uri="{FF2B5EF4-FFF2-40B4-BE49-F238E27FC236}">
                <a16:creationId xmlns:a16="http://schemas.microsoft.com/office/drawing/2014/main" id="{2954C2FF-AA4F-9E8B-DD31-4AA386904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5572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9" name="Google Shape;70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8" name="Google Shape;71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4" name="Google Shape;724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DFECDE85-277B-C525-782E-B82416BD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:notes">
            <a:extLst>
              <a:ext uri="{FF2B5EF4-FFF2-40B4-BE49-F238E27FC236}">
                <a16:creationId xmlns:a16="http://schemas.microsoft.com/office/drawing/2014/main" id="{E359B544-93DA-FB94-2DAD-9F1B10767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99:notes">
            <a:extLst>
              <a:ext uri="{FF2B5EF4-FFF2-40B4-BE49-F238E27FC236}">
                <a16:creationId xmlns:a16="http://schemas.microsoft.com/office/drawing/2014/main" id="{4F69A0E0-D41B-A403-19E3-D2D7D39CE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84414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FB22957A-6EE3-53C8-E7C9-B193EFE5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722F3B90-16EC-B7E8-AA67-5E70B20684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DB0EEDD7-1E25-121F-E28A-0497E13B6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03720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B517A337-D7D1-2D24-19C8-3D100524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9:notes">
            <a:extLst>
              <a:ext uri="{FF2B5EF4-FFF2-40B4-BE49-F238E27FC236}">
                <a16:creationId xmlns:a16="http://schemas.microsoft.com/office/drawing/2014/main" id="{BE1B83A1-71A9-6579-EAC7-345F1DB32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99:notes">
            <a:extLst>
              <a:ext uri="{FF2B5EF4-FFF2-40B4-BE49-F238E27FC236}">
                <a16:creationId xmlns:a16="http://schemas.microsoft.com/office/drawing/2014/main" id="{8803F09E-575A-0D88-CD7B-AC885F758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74164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>
          <a:extLst>
            <a:ext uri="{FF2B5EF4-FFF2-40B4-BE49-F238E27FC236}">
              <a16:creationId xmlns:a16="http://schemas.microsoft.com/office/drawing/2014/main" id="{B0AA841D-29A4-23AB-5B22-1A460BC2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4:notes">
            <a:extLst>
              <a:ext uri="{FF2B5EF4-FFF2-40B4-BE49-F238E27FC236}">
                <a16:creationId xmlns:a16="http://schemas.microsoft.com/office/drawing/2014/main" id="{DDDDC9CF-0825-D377-01BC-57A4C7EDC4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104:notes">
            <a:extLst>
              <a:ext uri="{FF2B5EF4-FFF2-40B4-BE49-F238E27FC236}">
                <a16:creationId xmlns:a16="http://schemas.microsoft.com/office/drawing/2014/main" id="{43B099F7-DD34-3D0D-9349-BE0FF5137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17565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3" name="Google Shape;763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6" name="Google Shape;776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3" name="Google Shape;783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58808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0" name="Google Shape;790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5204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>
          <a:extLst>
            <a:ext uri="{FF2B5EF4-FFF2-40B4-BE49-F238E27FC236}">
              <a16:creationId xmlns:a16="http://schemas.microsoft.com/office/drawing/2014/main" id="{95CC3648-606B-C157-2021-FE04C8A49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5:notes">
            <a:extLst>
              <a:ext uri="{FF2B5EF4-FFF2-40B4-BE49-F238E27FC236}">
                <a16:creationId xmlns:a16="http://schemas.microsoft.com/office/drawing/2014/main" id="{7436C64F-6A00-1267-6B7F-BB188A771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3" name="Google Shape;783;p155:notes">
            <a:extLst>
              <a:ext uri="{FF2B5EF4-FFF2-40B4-BE49-F238E27FC236}">
                <a16:creationId xmlns:a16="http://schemas.microsoft.com/office/drawing/2014/main" id="{573E55A0-71B2-60A2-79C5-DE095C3FE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637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B20D5BC6-020E-3B30-A420-00AC41D8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>
            <a:extLst>
              <a:ext uri="{FF2B5EF4-FFF2-40B4-BE49-F238E27FC236}">
                <a16:creationId xmlns:a16="http://schemas.microsoft.com/office/drawing/2014/main" id="{80C60623-1A73-2657-3FDB-17780F7E8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5:notes">
            <a:extLst>
              <a:ext uri="{FF2B5EF4-FFF2-40B4-BE49-F238E27FC236}">
                <a16:creationId xmlns:a16="http://schemas.microsoft.com/office/drawing/2014/main" id="{5FE86122-6271-B2F8-C922-C3F350B4C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4493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6" name="Google Shape;796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294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6298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40B695B5-719B-F293-1D4F-B27F31A6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BF12B6C6-732E-1CEE-5640-E81508FF0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F0943A5C-E798-0627-1887-EEF34DA24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6482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C64BD0AE-A9F0-E90C-0526-68F74E1C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0107C001-A575-1E63-C145-28B200385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643C8524-1EA7-F201-BB9C-ADF55D0E14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4507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8C7BF8C0-BAF8-6357-3E27-64509C6F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25F1FDF5-94DA-294B-4B51-F95780855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7F1A9611-4B61-D6D4-B67D-12FB77A14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34545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19D14949-0D54-E1D0-B2A7-43FDA47B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65D23A58-6F4E-9F93-24EE-5BF30AE02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C7DFF44E-771D-F3BB-C29B-5FAB7FF87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59018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8C871972-CAAE-1756-D0A3-4557548B5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89ACC447-E41C-77E5-80C4-21AC09EA3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5D85C9DB-4634-EEF2-87B1-2C8D6D453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991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21AB1CB5-57C5-1036-1B91-DADDF25B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D097D814-DB7D-6FBF-402D-8D168AF06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32853A5F-137A-92F1-E455-53AC3D869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604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40539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DD6FA98A-238D-BD32-ED8D-DE607990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BA355FC6-C4CE-074A-EFE5-E9C945359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4F4D05D8-5CA0-6E2E-C896-891568633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56651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894E2E4D-F5FA-0E45-0499-E42F0861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A03C51D7-61EF-50A3-729C-4EE6B0163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197B013D-ACA2-D0D0-5E96-08B05CA88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4938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3B9EC454-ECC4-D268-9E34-BD2CD25B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D5218B46-E7E7-00EC-98F3-01C53B998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FC0BFD0E-D159-FDB8-0107-2A080F428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43957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31B2A864-EEAA-BF23-2E70-7E8E5178C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7686C11B-851F-EEBF-7DBD-80FDB6344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94CAE173-6F95-E405-42E0-E855FCAA6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42286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A6DB35D9-E4A8-F7E7-DE53-9645F9E6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9F4BE67E-A47A-C2F0-ECD5-8E6774B17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8CBF2260-5A0D-3F5D-BEC0-851DDFE26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90783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4ABF9AF4-A768-7F20-6859-183505C0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7C5CFE71-8A8C-0C07-B7DE-E548EF7AE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F08D5B52-F0F7-8047-47D0-1CF27911B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6766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204BE5A5-712A-A6F7-2B30-12368F73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5AFB576D-99D2-D579-2EDF-D1F650553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DD15DCC6-8DA8-6D0E-55FE-FB95CD35C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6141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>
          <a:extLst>
            <a:ext uri="{FF2B5EF4-FFF2-40B4-BE49-F238E27FC236}">
              <a16:creationId xmlns:a16="http://schemas.microsoft.com/office/drawing/2014/main" id="{7AA3ED0C-9BB5-7EDA-AB49-6C9E6F40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64:notes">
            <a:extLst>
              <a:ext uri="{FF2B5EF4-FFF2-40B4-BE49-F238E27FC236}">
                <a16:creationId xmlns:a16="http://schemas.microsoft.com/office/drawing/2014/main" id="{9F28DBFA-2EAF-74B9-4069-EEA1CDC09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164:notes">
            <a:extLst>
              <a:ext uri="{FF2B5EF4-FFF2-40B4-BE49-F238E27FC236}">
                <a16:creationId xmlns:a16="http://schemas.microsoft.com/office/drawing/2014/main" id="{27EAF2D1-FA53-5EE8-0625-436CFC029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47594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>
          <a:extLst>
            <a:ext uri="{FF2B5EF4-FFF2-40B4-BE49-F238E27FC236}">
              <a16:creationId xmlns:a16="http://schemas.microsoft.com/office/drawing/2014/main" id="{D997E099-EA63-2B09-B195-4D7F6873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3:notes">
            <a:extLst>
              <a:ext uri="{FF2B5EF4-FFF2-40B4-BE49-F238E27FC236}">
                <a16:creationId xmlns:a16="http://schemas.microsoft.com/office/drawing/2014/main" id="{13A99EBA-376A-558A-6293-F00FF3321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53:notes">
            <a:extLst>
              <a:ext uri="{FF2B5EF4-FFF2-40B4-BE49-F238E27FC236}">
                <a16:creationId xmlns:a16="http://schemas.microsoft.com/office/drawing/2014/main" id="{C198574A-1745-30DF-011E-5D074E68E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36743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>
          <a:extLst>
            <a:ext uri="{FF2B5EF4-FFF2-40B4-BE49-F238E27FC236}">
              <a16:creationId xmlns:a16="http://schemas.microsoft.com/office/drawing/2014/main" id="{366B226F-CAF5-9611-554F-0C99CFA7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58:notes">
            <a:extLst>
              <a:ext uri="{FF2B5EF4-FFF2-40B4-BE49-F238E27FC236}">
                <a16:creationId xmlns:a16="http://schemas.microsoft.com/office/drawing/2014/main" id="{7180F65F-1D77-48D1-0322-CD9AD359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158:notes">
            <a:extLst>
              <a:ext uri="{FF2B5EF4-FFF2-40B4-BE49-F238E27FC236}">
                <a16:creationId xmlns:a16="http://schemas.microsoft.com/office/drawing/2014/main" id="{AC017506-7F68-C01C-F058-39AD1C5BB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4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9" name="Google Shape;859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6" name="Google Shape;866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3" name="Google Shape;873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0" name="Google Shape;880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>
          <a:extLst>
            <a:ext uri="{FF2B5EF4-FFF2-40B4-BE49-F238E27FC236}">
              <a16:creationId xmlns:a16="http://schemas.microsoft.com/office/drawing/2014/main" id="{EFADEA41-C461-24AE-AA09-232E3C74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1:notes">
            <a:extLst>
              <a:ext uri="{FF2B5EF4-FFF2-40B4-BE49-F238E27FC236}">
                <a16:creationId xmlns:a16="http://schemas.microsoft.com/office/drawing/2014/main" id="{E4CFF7AA-5644-BEBC-FDC6-6EC0A12A1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171:notes">
            <a:extLst>
              <a:ext uri="{FF2B5EF4-FFF2-40B4-BE49-F238E27FC236}">
                <a16:creationId xmlns:a16="http://schemas.microsoft.com/office/drawing/2014/main" id="{578EE86E-ECD4-87EB-270D-9F696F704F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6469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>
          <a:extLst>
            <a:ext uri="{FF2B5EF4-FFF2-40B4-BE49-F238E27FC236}">
              <a16:creationId xmlns:a16="http://schemas.microsoft.com/office/drawing/2014/main" id="{CEEB81CD-7667-21E8-FAE7-9DD2382D9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4:notes">
            <a:extLst>
              <a:ext uri="{FF2B5EF4-FFF2-40B4-BE49-F238E27FC236}">
                <a16:creationId xmlns:a16="http://schemas.microsoft.com/office/drawing/2014/main" id="{9FB94F30-002A-551F-F76F-D0849BE99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6" name="Google Shape;776;p154:notes">
            <a:extLst>
              <a:ext uri="{FF2B5EF4-FFF2-40B4-BE49-F238E27FC236}">
                <a16:creationId xmlns:a16="http://schemas.microsoft.com/office/drawing/2014/main" id="{3C0784EF-47BA-5678-3AA1-064950A6F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2608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>
          <a:extLst>
            <a:ext uri="{FF2B5EF4-FFF2-40B4-BE49-F238E27FC236}">
              <a16:creationId xmlns:a16="http://schemas.microsoft.com/office/drawing/2014/main" id="{96B71C04-B000-073E-B94F-28A14F2B7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1:notes">
            <a:extLst>
              <a:ext uri="{FF2B5EF4-FFF2-40B4-BE49-F238E27FC236}">
                <a16:creationId xmlns:a16="http://schemas.microsoft.com/office/drawing/2014/main" id="{764A1A84-F608-641A-DDCC-CF60BD35F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8" name="Google Shape;888;p171:notes">
            <a:extLst>
              <a:ext uri="{FF2B5EF4-FFF2-40B4-BE49-F238E27FC236}">
                <a16:creationId xmlns:a16="http://schemas.microsoft.com/office/drawing/2014/main" id="{A9FA88DD-0A28-2D50-739C-3B73DE3EF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10691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>
          <a:extLst>
            <a:ext uri="{FF2B5EF4-FFF2-40B4-BE49-F238E27FC236}">
              <a16:creationId xmlns:a16="http://schemas.microsoft.com/office/drawing/2014/main" id="{E3F42D4B-F081-50B4-E280-89B94AFFA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74:notes">
            <a:extLst>
              <a:ext uri="{FF2B5EF4-FFF2-40B4-BE49-F238E27FC236}">
                <a16:creationId xmlns:a16="http://schemas.microsoft.com/office/drawing/2014/main" id="{6BE18868-516D-E465-3A22-15DB5A14E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7" name="Google Shape;907;p174:notes">
            <a:extLst>
              <a:ext uri="{FF2B5EF4-FFF2-40B4-BE49-F238E27FC236}">
                <a16:creationId xmlns:a16="http://schemas.microsoft.com/office/drawing/2014/main" id="{04377DCF-A370-2327-050E-69FF4A793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63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1605482" y="2109458"/>
            <a:ext cx="9144000" cy="181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67"/>
              <a:buNone/>
            </a:pPr>
            <a:r>
              <a:rPr lang="en-IN" dirty="0">
                <a:solidFill>
                  <a:schemeClr val="dk1"/>
                </a:solidFill>
              </a:rPr>
              <a:t>ABFRL </a:t>
            </a:r>
            <a:r>
              <a:rPr lang="en-IN" dirty="0" err="1">
                <a:solidFill>
                  <a:schemeClr val="dk1"/>
                </a:solidFill>
              </a:rPr>
              <a:t>Galerieslafayette</a:t>
            </a:r>
            <a:br>
              <a:rPr lang="en-IN" dirty="0">
                <a:solidFill>
                  <a:schemeClr val="dk1"/>
                </a:solidFill>
              </a:rPr>
            </a:br>
            <a:r>
              <a:rPr lang="en-IN" dirty="0"/>
              <a:t>App</a:t>
            </a:r>
            <a:r>
              <a:rPr lang="en-IN" dirty="0">
                <a:solidFill>
                  <a:schemeClr val="dk1"/>
                </a:solidFill>
              </a:rPr>
              <a:t> TSD</a:t>
            </a:r>
            <a:endParaRPr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FFFFFF"/>
              </a:buClr>
            </a:pPr>
            <a:r>
              <a:rPr lang="en-IN" dirty="0"/>
              <a:t>25</a:t>
            </a:r>
            <a:r>
              <a:rPr lang="en-IN" baseline="30000" dirty="0"/>
              <a:t>th</a:t>
            </a:r>
            <a:r>
              <a:rPr lang="en-IN" dirty="0"/>
              <a:t> July 2025</a:t>
            </a:r>
            <a:endParaRPr dirty="0"/>
          </a:p>
        </p:txBody>
      </p:sp>
      <p:pic>
        <p:nvPicPr>
          <p:cNvPr id="110" name="Google Shape;110;p1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07452" y="-604428"/>
            <a:ext cx="2684533" cy="2388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1962B4-9162-AC48-5D25-C6CB30A5A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405" y="-230700"/>
            <a:ext cx="1640595" cy="1640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subTitle" idx="1"/>
          </p:nvPr>
        </p:nvSpPr>
        <p:spPr>
          <a:xfrm>
            <a:off x="464635" y="267823"/>
            <a:ext cx="4977160" cy="6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highlight>
                  <a:srgbClr val="FFFF00"/>
                </a:highlight>
              </a:rPr>
              <a:t>Header CTAs</a:t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7121150" y="2631967"/>
            <a:ext cx="1177447" cy="32567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494F9-DB75-4A58-A780-EAEE1D12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41" y="925551"/>
            <a:ext cx="8077200" cy="5200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DE96A-BF1A-4E7F-A801-1D0151EF1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87" y="900112"/>
            <a:ext cx="2705100" cy="5057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2BD551-CEE2-4CA0-9775-05698E8B02DF}"/>
              </a:ext>
            </a:extLst>
          </p:cNvPr>
          <p:cNvSpPr/>
          <p:nvPr/>
        </p:nvSpPr>
        <p:spPr>
          <a:xfrm>
            <a:off x="1200150" y="1186365"/>
            <a:ext cx="994410" cy="47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E67EE2-B21F-43CD-BEAA-94CFC8EDEE3C}"/>
              </a:ext>
            </a:extLst>
          </p:cNvPr>
          <p:cNvSpPr/>
          <p:nvPr/>
        </p:nvSpPr>
        <p:spPr>
          <a:xfrm>
            <a:off x="3108959" y="1322347"/>
            <a:ext cx="600727" cy="335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4470B-83F3-4B13-AD5A-3997C004466D}"/>
              </a:ext>
            </a:extLst>
          </p:cNvPr>
          <p:cNvSpPr/>
          <p:nvPr/>
        </p:nvSpPr>
        <p:spPr>
          <a:xfrm>
            <a:off x="4187425" y="2308671"/>
            <a:ext cx="1596155" cy="3543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D36EE5-8A20-46A1-B228-A3E6A59AB6ED}"/>
              </a:ext>
            </a:extLst>
          </p:cNvPr>
          <p:cNvSpPr/>
          <p:nvPr/>
        </p:nvSpPr>
        <p:spPr>
          <a:xfrm>
            <a:off x="6785845" y="2834640"/>
            <a:ext cx="1596155" cy="3126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B3BB2D-2676-4CC5-A1B6-214B14749BA6}"/>
              </a:ext>
            </a:extLst>
          </p:cNvPr>
          <p:cNvSpPr/>
          <p:nvPr/>
        </p:nvSpPr>
        <p:spPr>
          <a:xfrm>
            <a:off x="9670202" y="2775754"/>
            <a:ext cx="1596155" cy="3126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Add New Address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062EB-725D-4AD2-8BF2-40287BA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93" y="901065"/>
            <a:ext cx="2025968" cy="525365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>
          <a:extLst>
            <a:ext uri="{FF2B5EF4-FFF2-40B4-BE49-F238E27FC236}">
              <a16:creationId xmlns:a16="http://schemas.microsoft.com/office/drawing/2014/main" id="{5E3C4B54-10E7-D8C9-AED7-95F260E0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Google Shape;896;p172">
            <a:extLst>
              <a:ext uri="{FF2B5EF4-FFF2-40B4-BE49-F238E27FC236}">
                <a16:creationId xmlns:a16="http://schemas.microsoft.com/office/drawing/2014/main" id="{1D18F4B9-E12C-B33F-3538-9FD078605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823005"/>
              </p:ext>
            </p:extLst>
          </p:nvPr>
        </p:nvGraphicFramePr>
        <p:xfrm>
          <a:off x="-65147" y="0"/>
          <a:ext cx="12172682" cy="115349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Add new Address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”add new address",​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/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</a:t>
                      </a:r>
                      <a:r>
                        <a:rPr lang="en-IN" sz="1400" b="1" u="none" strike="noStrike" cap="none" dirty="0"/>
                        <a:t>&gt;</a:t>
                      </a:r>
                      <a:r>
                        <a:rPr lang="en-IN" sz="1400" b="1" u="none" strike="noStrike" cap="none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</a:t>
                      </a:r>
                      <a:b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</a:br>
                      <a:r>
                        <a:rPr lang="en-IN" sz="1400" u="none" strike="noStrike" cap="none" dirty="0"/>
                        <a:t>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u="none" strike="noStrike" cap="none" dirty="0" err="1"/>
                        <a:t>etc..n</a:t>
                      </a:r>
                      <a:r>
                        <a:rPr lang="en-IN" sz="1400" u="none" strike="noStrike" cap="none" dirty="0"/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”add new address",​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delivery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”,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”add new address",​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8967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77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Save New Address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52A02-FBE1-499B-BA63-0D06CE1A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57" y="714375"/>
            <a:ext cx="2952750" cy="5867400"/>
          </a:xfrm>
          <a:prstGeom prst="rect">
            <a:avLst/>
          </a:prstGeom>
        </p:spPr>
      </p:pic>
      <p:sp>
        <p:nvSpPr>
          <p:cNvPr id="6" name="Google Shape;930;p177">
            <a:extLst>
              <a:ext uri="{FF2B5EF4-FFF2-40B4-BE49-F238E27FC236}">
                <a16:creationId xmlns:a16="http://schemas.microsoft.com/office/drawing/2014/main" id="{D1EB965F-3601-4F88-85D9-ADB5BCA0B080}"/>
              </a:ext>
            </a:extLst>
          </p:cNvPr>
          <p:cNvSpPr/>
          <p:nvPr/>
        </p:nvSpPr>
        <p:spPr>
          <a:xfrm>
            <a:off x="203765" y="5661025"/>
            <a:ext cx="2943226" cy="9652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007A9-630E-4AB2-B95B-7A7FA9EB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764" y="714375"/>
            <a:ext cx="2943225" cy="5886450"/>
          </a:xfrm>
          <a:prstGeom prst="rect">
            <a:avLst/>
          </a:prstGeom>
        </p:spPr>
      </p:pic>
      <p:sp>
        <p:nvSpPr>
          <p:cNvPr id="8" name="Google Shape;930;p177">
            <a:extLst>
              <a:ext uri="{FF2B5EF4-FFF2-40B4-BE49-F238E27FC236}">
                <a16:creationId xmlns:a16="http://schemas.microsoft.com/office/drawing/2014/main" id="{EFEABF4B-4CC8-4BAA-9D4F-BBC2E576D3BE}"/>
              </a:ext>
            </a:extLst>
          </p:cNvPr>
          <p:cNvSpPr/>
          <p:nvPr/>
        </p:nvSpPr>
        <p:spPr>
          <a:xfrm>
            <a:off x="3689764" y="5734447"/>
            <a:ext cx="2943226" cy="9652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178"/>
          <p:cNvGraphicFramePr/>
          <p:nvPr>
            <p:extLst>
              <p:ext uri="{D42A27DB-BD31-4B8C-83A1-F6EECF244321}">
                <p14:modId xmlns:p14="http://schemas.microsoft.com/office/powerpoint/2010/main" val="250125625"/>
              </p:ext>
            </p:extLst>
          </p:nvPr>
        </p:nvGraphicFramePr>
        <p:xfrm>
          <a:off x="-65146" y="0"/>
          <a:ext cx="12257150" cy="113215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Save new address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     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“add new address",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AF9662B4-37B2-7111-6E28-899F3310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69">
            <a:extLst>
              <a:ext uri="{FF2B5EF4-FFF2-40B4-BE49-F238E27FC236}">
                <a16:creationId xmlns:a16="http://schemas.microsoft.com/office/drawing/2014/main" id="{3E62493C-80CF-A2BB-F0B0-AE0C3839F770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</a:t>
            </a:r>
            <a:r>
              <a:rPr lang="en-IN" sz="2400" dirty="0">
                <a:highlight>
                  <a:srgbClr val="FFFF00"/>
                </a:highlight>
              </a:rPr>
              <a:t>continue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B9C3F-EAB6-4F1F-804C-B5A7C79C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5" y="611108"/>
            <a:ext cx="2533650" cy="5362575"/>
          </a:xfrm>
          <a:prstGeom prst="rect">
            <a:avLst/>
          </a:prstGeom>
        </p:spPr>
      </p:pic>
      <p:sp>
        <p:nvSpPr>
          <p:cNvPr id="9" name="Google Shape;877;p169">
            <a:extLst>
              <a:ext uri="{FF2B5EF4-FFF2-40B4-BE49-F238E27FC236}">
                <a16:creationId xmlns:a16="http://schemas.microsoft.com/office/drawing/2014/main" id="{E7BC3A6C-761E-46C9-B08C-6D2BA9EBC27F}"/>
              </a:ext>
            </a:extLst>
          </p:cNvPr>
          <p:cNvSpPr/>
          <p:nvPr/>
        </p:nvSpPr>
        <p:spPr>
          <a:xfrm>
            <a:off x="2234087" y="5300908"/>
            <a:ext cx="2009639" cy="51853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597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>
          <a:extLst>
            <a:ext uri="{FF2B5EF4-FFF2-40B4-BE49-F238E27FC236}">
              <a16:creationId xmlns:a16="http://schemas.microsoft.com/office/drawing/2014/main" id="{1DF87459-B4B3-49CF-A8E9-572283D4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170">
            <a:extLst>
              <a:ext uri="{FF2B5EF4-FFF2-40B4-BE49-F238E27FC236}">
                <a16:creationId xmlns:a16="http://schemas.microsoft.com/office/drawing/2014/main" id="{E1805B71-BA90-05A9-0A25-AC9C0AA86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893826"/>
              </p:ext>
            </p:extLst>
          </p:nvPr>
        </p:nvGraphicFramePr>
        <p:xfrm>
          <a:off x="-65146" y="0"/>
          <a:ext cx="12257146" cy="115349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5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Proceed to checkout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“&lt;continue&gt;”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“delivery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1765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81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checkout page 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962E5-64D0-49C3-AEE1-FA630B78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184057"/>
            <a:ext cx="188595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0" name="Google Shape;960;p182"/>
          <p:cNvGraphicFramePr/>
          <p:nvPr>
            <p:extLst>
              <p:ext uri="{D42A27DB-BD31-4B8C-83A1-F6EECF244321}">
                <p14:modId xmlns:p14="http://schemas.microsoft.com/office/powerpoint/2010/main" val="4292347525"/>
              </p:ext>
            </p:extLst>
          </p:nvPr>
        </p:nvGraphicFramePr>
        <p:xfrm>
          <a:off x="-65146" y="0"/>
          <a:ext cx="12257146" cy="12175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2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checkout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”checkout page",​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”checkout page",​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”checkout page",​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8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Place 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57E2A-737C-4113-8A41-610CE6D1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19" y="666750"/>
            <a:ext cx="1885950" cy="5524500"/>
          </a:xfrm>
          <a:prstGeom prst="rect">
            <a:avLst/>
          </a:prstGeom>
        </p:spPr>
      </p:pic>
      <p:sp>
        <p:nvSpPr>
          <p:cNvPr id="7" name="Google Shape;968;p183">
            <a:extLst>
              <a:ext uri="{FF2B5EF4-FFF2-40B4-BE49-F238E27FC236}">
                <a16:creationId xmlns:a16="http://schemas.microsoft.com/office/drawing/2014/main" id="{0961017A-8E1C-403B-9EAE-964A46D8707B}"/>
              </a:ext>
            </a:extLst>
          </p:cNvPr>
          <p:cNvSpPr/>
          <p:nvPr/>
        </p:nvSpPr>
        <p:spPr>
          <a:xfrm>
            <a:off x="1002419" y="5437510"/>
            <a:ext cx="1984927" cy="43608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" name="Google Shape;973;p184"/>
          <p:cNvGraphicFramePr/>
          <p:nvPr>
            <p:extLst>
              <p:ext uri="{D42A27DB-BD31-4B8C-83A1-F6EECF244321}">
                <p14:modId xmlns:p14="http://schemas.microsoft.com/office/powerpoint/2010/main" val="1864365436"/>
              </p:ext>
            </p:extLst>
          </p:nvPr>
        </p:nvGraphicFramePr>
        <p:xfrm>
          <a:off x="-65146" y="0"/>
          <a:ext cx="12257146" cy="119616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4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8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9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confirm Order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Multiple Products can be passed using comma(,) as a separator highlighted below for second product//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“confirm order”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“checkout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11"/>
          <p:cNvGraphicFramePr/>
          <p:nvPr>
            <p:extLst>
              <p:ext uri="{D42A27DB-BD31-4B8C-83A1-F6EECF244321}">
                <p14:modId xmlns:p14="http://schemas.microsoft.com/office/powerpoint/2010/main" val="76162105"/>
              </p:ext>
            </p:extLst>
          </p:nvPr>
        </p:nvGraphicFramePr>
        <p:xfrm>
          <a:off x="-65145" y="0"/>
          <a:ext cx="12257146" cy="79078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1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8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2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Header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</a:t>
                      </a: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'o’,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</a:t>
                      </a: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the word 'page'&gt;", // e.g., home, product listing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 from where the icons/logo was clicked&gt;",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adobeAnalyticsVersion</a:t>
                      </a:r>
                      <a:r>
                        <a:rPr lang="en-IN" sz="1400" u="none" strike="noStrike" cap="none" dirty="0"/>
                        <a:t>: "</a:t>
                      </a:r>
                      <a:r>
                        <a:rPr lang="en-IN" sz="1400" u="none" strike="noStrike" cap="none" dirty="0" err="1"/>
                        <a:t>aepedge</a:t>
                      </a:r>
                      <a:r>
                        <a:rPr lang="en-IN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);</a:t>
                      </a: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Notes: </a:t>
                      </a: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, the recommendation to track 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 along with the “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type|cta</a:t>
                      </a:r>
                      <a:r>
                        <a:rPr lang="en-IN" sz="1400" u="none" strike="noStrike" cap="none" dirty="0"/>
                        <a:t> name” /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type = header</a:t>
                      </a:r>
                      <a:br>
                        <a:rPr lang="en-IN" sz="1400" u="none" strike="noStrike" cap="none" dirty="0"/>
                      </a:b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 will have values like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1. logo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2. my </a:t>
                      </a:r>
                      <a:r>
                        <a:rPr lang="en-IN" sz="1400" u="none" strike="noStrike" cap="none" dirty="0" err="1"/>
                        <a:t>wishlist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3. profile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4. cart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5. Find store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6. Track orders etc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1291E-3FA8-4D52-9830-22E8622A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73" y="566625"/>
            <a:ext cx="4983320" cy="375543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85"/>
          <p:cNvSpPr txBox="1">
            <a:spLocks noGrp="1"/>
          </p:cNvSpPr>
          <p:nvPr>
            <p:ph type="subTitle" idx="1"/>
          </p:nvPr>
        </p:nvSpPr>
        <p:spPr>
          <a:xfrm>
            <a:off x="435429" y="583066"/>
            <a:ext cx="3672114" cy="62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Order Confirmation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C148C-544C-4CF8-BD41-6BE3ACA8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" y="1204686"/>
            <a:ext cx="2469832" cy="5299348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4" name="Google Shape;994;p186"/>
          <p:cNvGraphicFramePr/>
          <p:nvPr/>
        </p:nvGraphicFramePr>
        <p:xfrm>
          <a:off x="-65146" y="0"/>
          <a:ext cx="12150650" cy="123883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3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9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1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Order success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”order confirmation page",​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events: "event1",  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Multiple Products can be passed using comma(,) as a separator highlighted below for second product//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contextData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”order confirmation page",​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”order confirmation page",​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“&lt;order id&gt;”,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productsPurchased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“&lt;total number of products purchased&gt;”,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expDeliveryDate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“&lt;expected delivery date&gt;”,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totalRevenue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“&lt;final amount paid by the customer&gt;”,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"&lt;coupon code&gt;-&lt;offer value&gt;”,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paymentMethod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“&lt;payment method selected&gt;”,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orderDiscount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“&lt;order discount in amount&gt;”, pass only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channel: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&gt;|order confirmation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platform: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adobeAnalyticsVersion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aepedge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let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new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data: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});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187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87"/>
          <p:cNvSpPr txBox="1">
            <a:spLocks noGrp="1"/>
          </p:cNvSpPr>
          <p:nvPr>
            <p:ph type="subTitle" idx="1"/>
          </p:nvPr>
        </p:nvSpPr>
        <p:spPr>
          <a:xfrm>
            <a:off x="435429" y="583066"/>
            <a:ext cx="3672114" cy="62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CTA Click continue shopping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42A27-DF1B-4F62-8298-F047A7E4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9" y="1204686"/>
            <a:ext cx="2379345" cy="538110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0" name="Google Shape;1010;p188"/>
          <p:cNvGraphicFramePr/>
          <p:nvPr>
            <p:extLst>
              <p:ext uri="{D42A27DB-BD31-4B8C-83A1-F6EECF244321}">
                <p14:modId xmlns:p14="http://schemas.microsoft.com/office/powerpoint/2010/main" val="3727231640"/>
              </p:ext>
            </p:extLst>
          </p:nvPr>
        </p:nvGraphicFramePr>
        <p:xfrm>
          <a:off x="-65146" y="0"/>
          <a:ext cx="12257147" cy="70543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46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success page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continue shopping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confirmation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confirmation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88;p185">
            <a:extLst>
              <a:ext uri="{FF2B5EF4-FFF2-40B4-BE49-F238E27FC236}">
                <a16:creationId xmlns:a16="http://schemas.microsoft.com/office/drawing/2014/main" id="{05114B16-49AB-52D2-A4CC-933EFBE868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5429" y="583066"/>
            <a:ext cx="3672114" cy="62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Order Failure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CF142-2BBE-4F74-B495-73946A681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40" y="1291590"/>
            <a:ext cx="2442467" cy="521112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2" name="Google Shape;1022;p190"/>
          <p:cNvGraphicFramePr/>
          <p:nvPr/>
        </p:nvGraphicFramePr>
        <p:xfrm>
          <a:off x="-65146" y="0"/>
          <a:ext cx="12257146" cy="1349921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2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0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Order failure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”order failure",​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events: "event1",  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Multiple Products can be passed using comma(,) as a separator highlighted below for second product//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contextData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”order failure",​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”order failure”,​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failedproductsPurchased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“&lt;total number of products&gt;”,</a:t>
                      </a:r>
                      <a:endParaRPr lang="en-US"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totalfailedRevenue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“&lt;final amount paid by the customer&gt;”,</a:t>
                      </a: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failedorderDiscount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“&lt;order discount in amount&gt;”, pass only when available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productsPurchased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“&lt;total number of products purchased&gt;”,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"&lt;coupon code&gt;-&lt;offer value&gt;”,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paymentMethod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“&lt;payment method selected&gt;”,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&lt;type of delivery opted&gt;,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deliveryCharges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“&lt;delivery charges applied&gt;”,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channel: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&gt;|order failure",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platform: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adobeAnalyticsVersion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aepedge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let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new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data: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});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sz="1400" b="1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191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91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9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91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My Account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94"/>
          <p:cNvSpPr txBox="1">
            <a:spLocks noGrp="1"/>
          </p:cNvSpPr>
          <p:nvPr>
            <p:ph type="subTitle" idx="1"/>
          </p:nvPr>
        </p:nvSpPr>
        <p:spPr>
          <a:xfrm>
            <a:off x="304801" y="394380"/>
            <a:ext cx="3541486" cy="38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60000"/>
              <a:buNone/>
            </a:pPr>
            <a:r>
              <a:rPr lang="en-IN"/>
              <a:t>My Account – All Page Loads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483C8-253C-4ACB-8232-3C907737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42" y="1082040"/>
            <a:ext cx="882967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8" name="Google Shape;1058;p195"/>
          <p:cNvGraphicFramePr/>
          <p:nvPr>
            <p:extLst>
              <p:ext uri="{D42A27DB-BD31-4B8C-83A1-F6EECF244321}">
                <p14:modId xmlns:p14="http://schemas.microsoft.com/office/powerpoint/2010/main" val="3598220481"/>
              </p:ext>
            </p:extLst>
          </p:nvPr>
        </p:nvGraphicFramePr>
        <p:xfrm>
          <a:off x="0" y="0"/>
          <a:ext cx="12139633" cy="81211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0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4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Page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Accounts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”&lt;page name&gt;",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//pass the dynamic page name values highlighted in left side expected example values//​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”&lt;page name&gt;",        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”&lt;page name&gt;",​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channel: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&gt;|my account",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name will be 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orders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Wishlist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 Wallet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Saved cards</a:t>
                      </a:r>
                      <a:endParaRPr lang="en-IN"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Saved addresses etc</a:t>
                      </a:r>
                      <a:endParaRPr lang="en-IN" sz="1400" u="none" strike="noStrike" cap="none" dirty="0"/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C09C-4B6A-B903-2291-DC5AC3F7D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971"/>
            <a:ext cx="9144000" cy="2387600"/>
          </a:xfrm>
        </p:spPr>
        <p:txBody>
          <a:bodyPr/>
          <a:lstStyle/>
          <a:p>
            <a:r>
              <a:rPr lang="en-US" dirty="0"/>
              <a:t>Other Generic View &amp; Clicks (Not related to products)</a:t>
            </a:r>
          </a:p>
        </p:txBody>
      </p:sp>
    </p:spTree>
    <p:extLst>
      <p:ext uri="{BB962C8B-B14F-4D97-AF65-F5344CB8AC3E}">
        <p14:creationId xmlns:p14="http://schemas.microsoft.com/office/powerpoint/2010/main" val="2073260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>
            <a:spLocks noGrp="1"/>
          </p:cNvSpPr>
          <p:nvPr>
            <p:ph type="subTitle" idx="1"/>
          </p:nvPr>
        </p:nvSpPr>
        <p:spPr>
          <a:xfrm>
            <a:off x="464635" y="267823"/>
            <a:ext cx="4977160" cy="6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highlight>
                  <a:srgbClr val="FFFF00"/>
                </a:highlight>
              </a:rPr>
              <a:t>Footer All CTAs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656B5-1535-48C1-86B1-3D56B44B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08" y="1161733"/>
            <a:ext cx="2190827" cy="4919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73A595-5861-4FEB-9A39-916785FD87CE}"/>
              </a:ext>
            </a:extLst>
          </p:cNvPr>
          <p:cNvSpPr/>
          <p:nvPr/>
        </p:nvSpPr>
        <p:spPr>
          <a:xfrm>
            <a:off x="5147206" y="5696267"/>
            <a:ext cx="2068830" cy="388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>
          <a:extLst>
            <a:ext uri="{FF2B5EF4-FFF2-40B4-BE49-F238E27FC236}">
              <a16:creationId xmlns:a16="http://schemas.microsoft.com/office/drawing/2014/main" id="{07EF8EE0-EAB7-E7CB-425F-35D92293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8" name="Google Shape;1058;p195">
            <a:extLst>
              <a:ext uri="{FF2B5EF4-FFF2-40B4-BE49-F238E27FC236}">
                <a16:creationId xmlns:a16="http://schemas.microsoft.com/office/drawing/2014/main" id="{C7D09797-093B-C914-2DFE-A1A1BC457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574792"/>
              </p:ext>
            </p:extLst>
          </p:nvPr>
        </p:nvGraphicFramePr>
        <p:xfrm>
          <a:off x="-65146" y="0"/>
          <a:ext cx="12139633" cy="7931221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0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4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1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58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Generic Page/Modal  Views</a:t>
                      </a:r>
                      <a:endParaRPr sz="1400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onload/</a:t>
                      </a: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”&lt;page name&gt;",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//pass the dynamic page name values highlighted in left side expected example values//​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”&lt;page name&gt;",        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”&lt;page name&gt;",​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channel: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&gt;|my account",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3137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>
          <a:extLst>
            <a:ext uri="{FF2B5EF4-FFF2-40B4-BE49-F238E27FC236}">
              <a16:creationId xmlns:a16="http://schemas.microsoft.com/office/drawing/2014/main" id="{07EF8EE0-EAB7-E7CB-425F-35D92293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010;p188">
            <a:extLst>
              <a:ext uri="{FF2B5EF4-FFF2-40B4-BE49-F238E27FC236}">
                <a16:creationId xmlns:a16="http://schemas.microsoft.com/office/drawing/2014/main" id="{710B34C2-9AD3-93E1-79D1-3424B440DC6D}"/>
              </a:ext>
            </a:extLst>
          </p:cNvPr>
          <p:cNvGraphicFramePr/>
          <p:nvPr/>
        </p:nvGraphicFramePr>
        <p:xfrm>
          <a:off x="0" y="-123199"/>
          <a:ext cx="12257147" cy="8339712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46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725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Generic other CTAs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Button/CTA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“&lt;page name&gt;", //the name of the page from where the CTA was clicked,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 page, product listing page , etc.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&lt;page name without the word “page”&gt;", //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home, category,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0487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049F-D51F-BDD5-B625-3491CF19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727B-D520-8783-9945-AC7E1C184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971"/>
            <a:ext cx="9144000" cy="2387600"/>
          </a:xfrm>
        </p:spPr>
        <p:txBody>
          <a:bodyPr/>
          <a:lstStyle/>
          <a:p>
            <a:r>
              <a:rPr lang="en-US" dirty="0"/>
              <a:t>Error Tracking</a:t>
            </a:r>
          </a:p>
        </p:txBody>
      </p:sp>
    </p:spTree>
    <p:extLst>
      <p:ext uri="{BB962C8B-B14F-4D97-AF65-F5344CB8AC3E}">
        <p14:creationId xmlns:p14="http://schemas.microsoft.com/office/powerpoint/2010/main" val="42124533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3CB34131-C8A0-1333-649B-6FF71E82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>
            <a:extLst>
              <a:ext uri="{FF2B5EF4-FFF2-40B4-BE49-F238E27FC236}">
                <a16:creationId xmlns:a16="http://schemas.microsoft.com/office/drawing/2014/main" id="{A39393ED-99F4-4B98-9926-7311378C888C}"/>
              </a:ext>
            </a:extLst>
          </p:cNvPr>
          <p:cNvGraphicFramePr/>
          <p:nvPr/>
        </p:nvGraphicFramePr>
        <p:xfrm>
          <a:off x="-65145" y="0"/>
          <a:ext cx="12257150" cy="72677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 any error happened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Errors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:”error tracking",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error: “&lt;error statement&gt;”,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“&lt;page name&gt;", //the name of the page from where the CTA was clicked,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 page, product listing page , etc.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&lt;page name without the word “page”&gt;", //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eg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home, category,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9733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2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 dirty="0">
                <a:solidFill>
                  <a:srgbClr val="FFFFFF"/>
                </a:solidFill>
              </a:rPr>
              <a:t>My Orders Page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/>
        </p:nvSpPr>
        <p:spPr>
          <a:xfrm>
            <a:off x="166186" y="18653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the Load of My Orders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AE69D-FAD3-4647-9242-E00570E0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40" y="1080760"/>
            <a:ext cx="2314723" cy="5163612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/>
          <p:cNvGraphicFramePr/>
          <p:nvPr>
            <p:extLst>
              <p:ext uri="{D42A27DB-BD31-4B8C-83A1-F6EECF244321}">
                <p14:modId xmlns:p14="http://schemas.microsoft.com/office/powerpoint/2010/main" val="1530189606"/>
              </p:ext>
            </p:extLst>
          </p:nvPr>
        </p:nvGraphicFramePr>
        <p:xfrm>
          <a:off x="-65146" y="0"/>
          <a:ext cx="12257145" cy="72677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My Orders page 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orders page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orders page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“my orders page"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  has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has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/>
        </p:nvSpPr>
        <p:spPr>
          <a:xfrm>
            <a:off x="357672" y="94547"/>
            <a:ext cx="60702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My Orders page buttons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09639-1A43-425E-AFDD-DF7FD6E8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40" y="674618"/>
            <a:ext cx="2299995" cy="5130757"/>
          </a:xfrm>
          <a:prstGeom prst="rect">
            <a:avLst/>
          </a:prstGeom>
        </p:spPr>
      </p:pic>
      <p:sp>
        <p:nvSpPr>
          <p:cNvPr id="10" name="Google Shape;451;p64">
            <a:extLst>
              <a:ext uri="{FF2B5EF4-FFF2-40B4-BE49-F238E27FC236}">
                <a16:creationId xmlns:a16="http://schemas.microsoft.com/office/drawing/2014/main" id="{0BC5239C-82E0-4755-BC18-DA6E845849CC}"/>
              </a:ext>
            </a:extLst>
          </p:cNvPr>
          <p:cNvSpPr/>
          <p:nvPr/>
        </p:nvSpPr>
        <p:spPr>
          <a:xfrm>
            <a:off x="5170535" y="1362452"/>
            <a:ext cx="2046191" cy="39601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51;p64">
            <a:extLst>
              <a:ext uri="{FF2B5EF4-FFF2-40B4-BE49-F238E27FC236}">
                <a16:creationId xmlns:a16="http://schemas.microsoft.com/office/drawing/2014/main" id="{E25B3234-8797-4D99-B45A-4FA138F133DE}"/>
              </a:ext>
            </a:extLst>
          </p:cNvPr>
          <p:cNvSpPr/>
          <p:nvPr/>
        </p:nvSpPr>
        <p:spPr>
          <a:xfrm>
            <a:off x="6935372" y="882755"/>
            <a:ext cx="407963" cy="19800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51;p64">
            <a:extLst>
              <a:ext uri="{FF2B5EF4-FFF2-40B4-BE49-F238E27FC236}">
                <a16:creationId xmlns:a16="http://schemas.microsoft.com/office/drawing/2014/main" id="{44BF9BC1-9FF2-4220-B37B-94B048623040}"/>
              </a:ext>
            </a:extLst>
          </p:cNvPr>
          <p:cNvSpPr/>
          <p:nvPr/>
        </p:nvSpPr>
        <p:spPr>
          <a:xfrm>
            <a:off x="5093162" y="3854548"/>
            <a:ext cx="2046191" cy="108321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51;p64">
            <a:extLst>
              <a:ext uri="{FF2B5EF4-FFF2-40B4-BE49-F238E27FC236}">
                <a16:creationId xmlns:a16="http://schemas.microsoft.com/office/drawing/2014/main" id="{16A16A29-FCE7-44A0-9EE5-533F845591DD}"/>
              </a:ext>
            </a:extLst>
          </p:cNvPr>
          <p:cNvSpPr/>
          <p:nvPr/>
        </p:nvSpPr>
        <p:spPr>
          <a:xfrm>
            <a:off x="6193338" y="3651728"/>
            <a:ext cx="946016" cy="20282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7753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65"/>
          <p:cNvGraphicFramePr/>
          <p:nvPr>
            <p:extLst>
              <p:ext uri="{D42A27DB-BD31-4B8C-83A1-F6EECF244321}">
                <p14:modId xmlns:p14="http://schemas.microsoft.com/office/powerpoint/2010/main" val="1350817782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0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”my orders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is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is logged 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CF519E9D-5BDD-C286-11BF-5E4FDAC1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>
            <a:extLst>
              <a:ext uri="{FF2B5EF4-FFF2-40B4-BE49-F238E27FC236}">
                <a16:creationId xmlns:a16="http://schemas.microsoft.com/office/drawing/2014/main" id="{9CA03ED5-606E-4B23-22DB-8660D6046CB6}"/>
              </a:ext>
            </a:extLst>
          </p:cNvPr>
          <p:cNvSpPr txBox="1"/>
          <p:nvPr/>
        </p:nvSpPr>
        <p:spPr>
          <a:xfrm>
            <a:off x="166186" y="18653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IN" sz="2400" dirty="0">
                <a:highlight>
                  <a:srgbClr val="FFFF00"/>
                </a:highlight>
              </a:rPr>
              <a:t>view </a:t>
            </a: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of Order Delivered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98A95-9F17-4826-8994-EC1365CB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58" y="1104680"/>
            <a:ext cx="4049607" cy="55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4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3"/>
          <p:cNvGraphicFramePr/>
          <p:nvPr>
            <p:extLst>
              <p:ext uri="{D42A27DB-BD31-4B8C-83A1-F6EECF244321}">
                <p14:modId xmlns:p14="http://schemas.microsoft.com/office/powerpoint/2010/main" val="37831535"/>
              </p:ext>
            </p:extLst>
          </p:nvPr>
        </p:nvGraphicFramePr>
        <p:xfrm>
          <a:off x="-65146" y="0"/>
          <a:ext cx="12257145" cy="748108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45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9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Footer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</a:t>
                      </a: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'o’,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</a:t>
                      </a: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the word 'page'&gt;", // e.g., home, product listing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 from where the icons/logo was clicked&gt;",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adobeAnalyticsVersion</a:t>
                      </a:r>
                      <a:r>
                        <a:rPr lang="en-IN" sz="1400" u="none" strike="noStrike" cap="none" dirty="0"/>
                        <a:t>: "</a:t>
                      </a:r>
                      <a:r>
                        <a:rPr lang="en-IN" sz="1400" u="none" strike="noStrike" cap="none" dirty="0" err="1"/>
                        <a:t>aepedge</a:t>
                      </a:r>
                      <a:r>
                        <a:rPr lang="en-IN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);</a:t>
                      </a: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Notes: </a:t>
                      </a: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, the recommendation to track 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 as a “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type|cta</a:t>
                      </a:r>
                      <a:r>
                        <a:rPr lang="en-IN" sz="1400" u="none" strike="noStrike" cap="none" dirty="0"/>
                        <a:t> name” /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type = footer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D2ED576-E964-4C44-A052-24514F87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10" y="1293776"/>
            <a:ext cx="3128009" cy="2951592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3173C1CB-2C0E-D58C-900B-BAC1DA254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>
            <a:extLst>
              <a:ext uri="{FF2B5EF4-FFF2-40B4-BE49-F238E27FC236}">
                <a16:creationId xmlns:a16="http://schemas.microsoft.com/office/drawing/2014/main" id="{53A3400B-DD9D-036F-52BB-5F9353FA0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89529"/>
              </p:ext>
            </p:extLst>
          </p:nvPr>
        </p:nvGraphicFramePr>
        <p:xfrm>
          <a:off x="-65146" y="0"/>
          <a:ext cx="12257145" cy="79078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Order Delivered Modal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delivered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delivered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“order delivered modal”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parentPage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“my orders page”,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  has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has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9790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76400F04-0B15-64E8-B2A6-1EC59872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>
            <a:extLst>
              <a:ext uri="{FF2B5EF4-FFF2-40B4-BE49-F238E27FC236}">
                <a16:creationId xmlns:a16="http://schemas.microsoft.com/office/drawing/2014/main" id="{3F7F07D7-ED44-0FCD-B925-AE3B19E6BF81}"/>
              </a:ext>
            </a:extLst>
          </p:cNvPr>
          <p:cNvSpPr txBox="1"/>
          <p:nvPr/>
        </p:nvSpPr>
        <p:spPr>
          <a:xfrm>
            <a:off x="166186" y="186536"/>
            <a:ext cx="60702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IN" sz="2400" dirty="0">
                <a:highlight>
                  <a:srgbClr val="FFFF00"/>
                </a:highlight>
              </a:rPr>
              <a:t>view </a:t>
            </a: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of Product Price Summary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30C452-2F31-40CB-B069-3E55D9A4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814" y="1114102"/>
            <a:ext cx="2295454" cy="50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28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2DCA79BA-91D7-D0D2-ACBD-7EBB2F4F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>
            <a:extLst>
              <a:ext uri="{FF2B5EF4-FFF2-40B4-BE49-F238E27FC236}">
                <a16:creationId xmlns:a16="http://schemas.microsoft.com/office/drawing/2014/main" id="{BD2CFC0A-35CA-01B0-A951-6B47C05C7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194280"/>
              </p:ext>
            </p:extLst>
          </p:nvPr>
        </p:nvGraphicFramePr>
        <p:xfrm>
          <a:off x="-65146" y="0"/>
          <a:ext cx="12257145" cy="961468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 Price Summary Modal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onload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cs typeface="Calibri"/>
                          <a:sym typeface="Calibri"/>
                        </a:rPr>
                        <a:t>product price summary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cs typeface="Calibri"/>
                          <a:sym typeface="Calibri"/>
                        </a:rPr>
                        <a:t>product price summary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cs typeface="Calibri"/>
                          <a:sym typeface="Calibri"/>
                        </a:rPr>
                        <a:t>product price summary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modal“,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parentPage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“my orders page”,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  has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has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8735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8A198508-4237-DBAB-ACA9-372B802A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 descr="Shopping cart">
            <a:extLst>
              <a:ext uri="{FF2B5EF4-FFF2-40B4-BE49-F238E27FC236}">
                <a16:creationId xmlns:a16="http://schemas.microsoft.com/office/drawing/2014/main" id="{9E6D9E7F-BC0E-5A64-6176-290E419BBB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>
            <a:extLst>
              <a:ext uri="{FF2B5EF4-FFF2-40B4-BE49-F238E27FC236}">
                <a16:creationId xmlns:a16="http://schemas.microsoft.com/office/drawing/2014/main" id="{8F166A95-4DF2-5118-E9FC-AE8F591C5D43}"/>
              </a:ext>
            </a:extLst>
          </p:cNvPr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2">
            <a:extLst>
              <a:ext uri="{FF2B5EF4-FFF2-40B4-BE49-F238E27FC236}">
                <a16:creationId xmlns:a16="http://schemas.microsoft.com/office/drawing/2014/main" id="{5051EEA8-AC2C-2B5E-2072-6529D31301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 dirty="0">
                <a:solidFill>
                  <a:srgbClr val="FFFFFF"/>
                </a:solidFill>
              </a:rPr>
              <a:t>Order Return Initiated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32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ADFCB-1D68-449B-9F22-C9AF7EC4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4" y="171669"/>
            <a:ext cx="2653519" cy="6004047"/>
          </a:xfrm>
          <a:prstGeom prst="rect">
            <a:avLst/>
          </a:prstGeom>
        </p:spPr>
      </p:pic>
      <p:sp>
        <p:nvSpPr>
          <p:cNvPr id="6" name="Google Shape;453;p64">
            <a:extLst>
              <a:ext uri="{FF2B5EF4-FFF2-40B4-BE49-F238E27FC236}">
                <a16:creationId xmlns:a16="http://schemas.microsoft.com/office/drawing/2014/main" id="{4A7E2381-FD0D-4309-B8C8-26A42512A2CD}"/>
              </a:ext>
            </a:extLst>
          </p:cNvPr>
          <p:cNvSpPr/>
          <p:nvPr/>
        </p:nvSpPr>
        <p:spPr>
          <a:xfrm>
            <a:off x="4898296" y="4301196"/>
            <a:ext cx="2100977" cy="50756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C97946-DEA6-4632-A8B0-06E32378BA2A}"/>
              </a:ext>
            </a:extLst>
          </p:cNvPr>
          <p:cNvSpPr/>
          <p:nvPr/>
        </p:nvSpPr>
        <p:spPr>
          <a:xfrm>
            <a:off x="272363" y="163423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2400" dirty="0"/>
              <a:t>Return item click</a:t>
            </a:r>
          </a:p>
        </p:txBody>
      </p:sp>
    </p:spTree>
    <p:extLst>
      <p:ext uri="{BB962C8B-B14F-4D97-AF65-F5344CB8AC3E}">
        <p14:creationId xmlns:p14="http://schemas.microsoft.com/office/powerpoint/2010/main" val="40470339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D051F2F1-8534-FC03-F4AB-516F0E57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65">
            <a:extLst>
              <a:ext uri="{FF2B5EF4-FFF2-40B4-BE49-F238E27FC236}">
                <a16:creationId xmlns:a16="http://schemas.microsoft.com/office/drawing/2014/main" id="{EEC4538D-A9A3-CADC-038A-AA91D482F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198258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0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:"return item",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”my orders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is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is logged 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7508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BD3FE-4F47-4E2A-6F65-A1698ACD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0BE0D3-F600-44E3-84E1-E6345EFE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87" y="836814"/>
            <a:ext cx="1759939" cy="3744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30D905-4D6B-4675-9B5C-DEC48B94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61" y="867780"/>
            <a:ext cx="1683156" cy="3713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514EA-428D-46CC-B926-E50886697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892" y="867779"/>
            <a:ext cx="1681619" cy="3744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3AA2D-872F-4713-9448-EE3476B00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87" y="905996"/>
            <a:ext cx="1734395" cy="37447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B78D2E-35BC-4E01-B8E9-65BA4FDAF76A}"/>
              </a:ext>
            </a:extLst>
          </p:cNvPr>
          <p:cNvSpPr/>
          <p:nvPr/>
        </p:nvSpPr>
        <p:spPr>
          <a:xfrm>
            <a:off x="272363" y="163423"/>
            <a:ext cx="3421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2400" dirty="0"/>
              <a:t>Return flow Model View</a:t>
            </a:r>
          </a:p>
        </p:txBody>
      </p:sp>
    </p:spTree>
    <p:extLst>
      <p:ext uri="{BB962C8B-B14F-4D97-AF65-F5344CB8AC3E}">
        <p14:creationId xmlns:p14="http://schemas.microsoft.com/office/powerpoint/2010/main" val="14986237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655C1B36-FAD7-99AA-8A5C-A7D99A9E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>
            <a:extLst>
              <a:ext uri="{FF2B5EF4-FFF2-40B4-BE49-F238E27FC236}">
                <a16:creationId xmlns:a16="http://schemas.microsoft.com/office/drawing/2014/main" id="{EBAC8FA2-351C-A676-8B8F-EAB6C9BBA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934883"/>
              </p:ext>
            </p:extLst>
          </p:nvPr>
        </p:nvGraphicFramePr>
        <p:xfrm>
          <a:off x="-65146" y="0"/>
          <a:ext cx="12257145" cy="76944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Model 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 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&lt;model name&gt;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&lt;model name&gt;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pageType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&lt;model name&gt;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parentPage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“my orders page”,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  has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has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134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DBA0E-9853-4203-AE3D-EE8842CD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" y="937557"/>
            <a:ext cx="1811694" cy="3854838"/>
          </a:xfrm>
          <a:prstGeom prst="rect">
            <a:avLst/>
          </a:prstGeom>
        </p:spPr>
      </p:pic>
      <p:sp>
        <p:nvSpPr>
          <p:cNvPr id="12" name="Google Shape;453;p64">
            <a:extLst>
              <a:ext uri="{FF2B5EF4-FFF2-40B4-BE49-F238E27FC236}">
                <a16:creationId xmlns:a16="http://schemas.microsoft.com/office/drawing/2014/main" id="{794C8B54-B01A-4774-988D-2E0F157DC407}"/>
              </a:ext>
            </a:extLst>
          </p:cNvPr>
          <p:cNvSpPr/>
          <p:nvPr/>
        </p:nvSpPr>
        <p:spPr>
          <a:xfrm>
            <a:off x="709040" y="4371583"/>
            <a:ext cx="1675941" cy="35399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82F6E-A6A7-4D7A-87FD-9BC246AC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49" y="866295"/>
            <a:ext cx="1811694" cy="3997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B45BE-2B41-4B8B-BF37-D6F7C24B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159" y="813963"/>
            <a:ext cx="1811694" cy="4034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5D1CF1-E039-4B61-83F3-603EC1DC6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416" y="813963"/>
            <a:ext cx="1811694" cy="3911613"/>
          </a:xfrm>
          <a:prstGeom prst="rect">
            <a:avLst/>
          </a:prstGeom>
        </p:spPr>
      </p:pic>
      <p:sp>
        <p:nvSpPr>
          <p:cNvPr id="15" name="Google Shape;453;p64">
            <a:extLst>
              <a:ext uri="{FF2B5EF4-FFF2-40B4-BE49-F238E27FC236}">
                <a16:creationId xmlns:a16="http://schemas.microsoft.com/office/drawing/2014/main" id="{910E6B4B-B26C-4A4C-A3AD-EA261793F5D0}"/>
              </a:ext>
            </a:extLst>
          </p:cNvPr>
          <p:cNvSpPr/>
          <p:nvPr/>
        </p:nvSpPr>
        <p:spPr>
          <a:xfrm>
            <a:off x="3685149" y="4461515"/>
            <a:ext cx="1675941" cy="35399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3;p64">
            <a:extLst>
              <a:ext uri="{FF2B5EF4-FFF2-40B4-BE49-F238E27FC236}">
                <a16:creationId xmlns:a16="http://schemas.microsoft.com/office/drawing/2014/main" id="{CEABDC1F-DD9D-4070-83CE-AA2D0C269E2F}"/>
              </a:ext>
            </a:extLst>
          </p:cNvPr>
          <p:cNvSpPr/>
          <p:nvPr/>
        </p:nvSpPr>
        <p:spPr>
          <a:xfrm>
            <a:off x="6763035" y="4461514"/>
            <a:ext cx="1675941" cy="35399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53;p64">
            <a:extLst>
              <a:ext uri="{FF2B5EF4-FFF2-40B4-BE49-F238E27FC236}">
                <a16:creationId xmlns:a16="http://schemas.microsoft.com/office/drawing/2014/main" id="{AFB7D1C4-87A9-4EAE-9824-96CC71DC65B0}"/>
              </a:ext>
            </a:extLst>
          </p:cNvPr>
          <p:cNvSpPr/>
          <p:nvPr/>
        </p:nvSpPr>
        <p:spPr>
          <a:xfrm>
            <a:off x="9514416" y="4284517"/>
            <a:ext cx="1675941" cy="35399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95F1D6-CDA3-4E63-9998-E809C9F412B0}"/>
              </a:ext>
            </a:extLst>
          </p:cNvPr>
          <p:cNvSpPr/>
          <p:nvPr/>
        </p:nvSpPr>
        <p:spPr>
          <a:xfrm>
            <a:off x="272363" y="163423"/>
            <a:ext cx="350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2400" dirty="0"/>
              <a:t>Return flow Model clicks</a:t>
            </a:r>
          </a:p>
        </p:txBody>
      </p:sp>
    </p:spTree>
    <p:extLst>
      <p:ext uri="{BB962C8B-B14F-4D97-AF65-F5344CB8AC3E}">
        <p14:creationId xmlns:p14="http://schemas.microsoft.com/office/powerpoint/2010/main" val="28738441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1B3B791E-F5C7-8EB6-5E2D-C2654E958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65">
            <a:extLst>
              <a:ext uri="{FF2B5EF4-FFF2-40B4-BE49-F238E27FC236}">
                <a16:creationId xmlns:a16="http://schemas.microsoft.com/office/drawing/2014/main" id="{2857DCFC-B1EB-5A96-3E14-12F588306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858058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0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:“&lt;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&gt;|my orders",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”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&lt;model name&gt;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: "&lt;logged-in/guest&gt;" 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pass only when user is logged in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 // pass only when user is logged 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76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wishlist add or remove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B44B13-A816-4276-9F07-83968434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2" y="873679"/>
            <a:ext cx="2514600" cy="4848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17262-2603-4FBC-BB1D-F0F895C20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272" y="1042871"/>
            <a:ext cx="4629382" cy="4379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1FB1D-4F3C-4331-BC27-895A10FD3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816" y="1042871"/>
            <a:ext cx="4551184" cy="4379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8410FD-D7E5-4B92-93B9-482F77DF0A4C}"/>
              </a:ext>
            </a:extLst>
          </p:cNvPr>
          <p:cNvSpPr/>
          <p:nvPr/>
        </p:nvSpPr>
        <p:spPr>
          <a:xfrm>
            <a:off x="4206240" y="3297791"/>
            <a:ext cx="605790" cy="451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7F5751-A1C7-4C22-9F2C-79BA8625D515}"/>
              </a:ext>
            </a:extLst>
          </p:cNvPr>
          <p:cNvSpPr/>
          <p:nvPr/>
        </p:nvSpPr>
        <p:spPr>
          <a:xfrm>
            <a:off x="1398270" y="2535791"/>
            <a:ext cx="605790" cy="451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24E710-7B8D-43C9-8C25-0830C9104914}"/>
              </a:ext>
            </a:extLst>
          </p:cNvPr>
          <p:cNvSpPr/>
          <p:nvPr/>
        </p:nvSpPr>
        <p:spPr>
          <a:xfrm>
            <a:off x="8369866" y="2310166"/>
            <a:ext cx="605790" cy="451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45A249-082C-4F06-8896-EF921B9455B4}"/>
              </a:ext>
            </a:extLst>
          </p:cNvPr>
          <p:cNvSpPr/>
          <p:nvPr/>
        </p:nvSpPr>
        <p:spPr>
          <a:xfrm>
            <a:off x="10648246" y="2310166"/>
            <a:ext cx="605790" cy="451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4EEA1-311E-4D96-BEB1-C15C7435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9" y="985496"/>
            <a:ext cx="2048161" cy="4887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4E30C9-0490-49A7-9837-AB088D1FABCD}"/>
              </a:ext>
            </a:extLst>
          </p:cNvPr>
          <p:cNvSpPr/>
          <p:nvPr/>
        </p:nvSpPr>
        <p:spPr>
          <a:xfrm>
            <a:off x="433752" y="340843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2400" dirty="0"/>
              <a:t>Return Initiated Success</a:t>
            </a:r>
          </a:p>
        </p:txBody>
      </p:sp>
    </p:spTree>
    <p:extLst>
      <p:ext uri="{BB962C8B-B14F-4D97-AF65-F5344CB8AC3E}">
        <p14:creationId xmlns:p14="http://schemas.microsoft.com/office/powerpoint/2010/main" val="21768905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F674E252-E1C8-9D38-A091-7886DDEA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>
            <a:extLst>
              <a:ext uri="{FF2B5EF4-FFF2-40B4-BE49-F238E27FC236}">
                <a16:creationId xmlns:a16="http://schemas.microsoft.com/office/drawing/2014/main" id="{7620574B-A915-E045-0156-6B6BA3F1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27807"/>
              </p:ext>
            </p:extLst>
          </p:nvPr>
        </p:nvGraphicFramePr>
        <p:xfrm>
          <a:off x="-65146" y="0"/>
          <a:ext cx="12257145" cy="1174828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Tracking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Return Initiated Success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 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analytics: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“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 initiated</a:t>
                      </a:r>
                      <a:r>
                        <a:rPr lang="en-IN" sz="1400" u="none" strike="noStrike" cap="none" dirty="0"/>
                        <a:t>",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events: "event1",  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Multiple Products can be passed using comma(,) as a separator highlighted below for second product//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contextData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“return initiated",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</a:p>
                    <a:p>
                      <a:pPr rtl="0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&gt;|my orders",</a:t>
                      </a:r>
                      <a:endParaRPr lang="en-IN" dirty="0">
                        <a:effectLst/>
                      </a:endParaRPr>
                    </a:p>
                    <a:p>
                      <a:pPr rtl="0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: “my orders page"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“&lt;order id&gt;”,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IN" sz="1400" u="none" strike="noStrike" cap="none" dirty="0" err="1"/>
                        <a:t>returnReason</a:t>
                      </a:r>
                      <a:r>
                        <a:rPr lang="en-IN" sz="1400" u="none" strike="noStrike" cap="none" dirty="0"/>
                        <a:t> : “&lt;reason for the return to be passed&gt;”,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returnMode</a:t>
                      </a:r>
                      <a:r>
                        <a:rPr lang="en-IN" sz="1400" u="none" strike="noStrike" cap="none" dirty="0"/>
                        <a:t>: “&lt;mode of return&gt;”,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refundMode</a:t>
                      </a:r>
                      <a:r>
                        <a:rPr lang="en-IN" sz="1400" u="none" strike="noStrike" cap="none" dirty="0"/>
                        <a:t>: “&lt;mode of refund&gt;”,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platform: "&lt;android/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adobeAnalyticsVersion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aepedge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let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new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data: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8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15"/>
          <p:cNvGraphicFramePr/>
          <p:nvPr>
            <p:extLst>
              <p:ext uri="{D42A27DB-BD31-4B8C-83A1-F6EECF244321}">
                <p14:modId xmlns:p14="http://schemas.microsoft.com/office/powerpoint/2010/main" val="3751792298"/>
              </p:ext>
            </p:extLst>
          </p:nvPr>
        </p:nvGraphicFramePr>
        <p:xfrm>
          <a:off x="-65146" y="0"/>
          <a:ext cx="12257146" cy="89746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14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9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9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Add to wishlist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Icon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</a:t>
                      </a: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// Updated products syntax with quantity and price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products: "&lt;product category&gt;;&lt;product ID&gt;;;;;eVar32=&lt;product name&gt;|eVar39=&lt;product position&gt;|eVar41=&lt;brand of the product&gt;",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</a:t>
                      </a: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"&lt;add to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/remove from </a:t>
                      </a:r>
                      <a:r>
                        <a:rPr lang="en-IN" sz="1400" u="none" strike="noStrike" cap="none" dirty="0" err="1"/>
                        <a:t>wishlist</a:t>
                      </a:r>
                      <a:r>
                        <a:rPr lang="en-IN" sz="1400" u="none" strike="noStrike" cap="none" dirty="0"/>
                        <a:t>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wishlistAdded</a:t>
                      </a:r>
                      <a:r>
                        <a:rPr lang="en-US" sz="1400" u="none" strike="noStrike" cap="none" dirty="0"/>
                        <a:t>: 1, // only include if product is added to </a:t>
                      </a:r>
                      <a:r>
                        <a:rPr lang="en-US" sz="1400" u="none" strike="noStrike" cap="none" dirty="0" err="1"/>
                        <a:t>wishlist</a:t>
                      </a:r>
                      <a:r>
                        <a:rPr lang="en-US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        </a:t>
                      </a:r>
                      <a:r>
                        <a:rPr lang="en-US" sz="1400" u="none" strike="noStrike" cap="none" dirty="0" err="1"/>
                        <a:t>wishlistRemoved</a:t>
                      </a:r>
                      <a:r>
                        <a:rPr lang="en-US" sz="1400" u="none" strike="noStrike" cap="none" dirty="0"/>
                        <a:t>: 1, // only include if product is removed from </a:t>
                      </a:r>
                      <a:r>
                        <a:rPr lang="en-US" sz="1400" u="none" strike="noStrike" cap="none" dirty="0" err="1"/>
                        <a:t>wishlist</a:t>
                      </a:r>
                      <a:r>
                        <a:rPr lang="en-US" sz="1400" u="none" strike="noStrike" cap="none" dirty="0"/>
                        <a:t>,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the word 'page'&gt;", // e.g., home, category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"&lt;page name from where this event happened&gt;",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adobeAnalyticsVersion</a:t>
                      </a:r>
                      <a:r>
                        <a:rPr lang="en-IN" sz="1400" u="none" strike="noStrike" cap="none" dirty="0"/>
                        <a:t>: "</a:t>
                      </a:r>
                      <a:r>
                        <a:rPr lang="en-IN" sz="1400" u="none" strike="noStrike" cap="none" dirty="0" err="1"/>
                        <a:t>aepedge</a:t>
                      </a:r>
                      <a:r>
                        <a:rPr lang="en-IN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);</a:t>
                      </a: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Note: </a:t>
                      </a:r>
                      <a:r>
                        <a:rPr lang="en-IN" sz="1400" u="none" strike="noStrike" cap="none" dirty="0"/>
                        <a:t>As per </a:t>
                      </a:r>
                      <a:r>
                        <a:rPr lang="en-IN" sz="1400" u="none" strike="noStrike" cap="none" dirty="0" err="1"/>
                        <a:t>sdk</a:t>
                      </a:r>
                      <a:r>
                        <a:rPr lang="en-IN" sz="1400" u="none" strike="noStrike" cap="none" dirty="0"/>
                        <a:t> event10 and event11 is a counter events but web tech spec highlighted to pass numeric value. Above red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 item discussed and then deleted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777B1-94D6-4793-B9E2-8F15549B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437" y="1862212"/>
            <a:ext cx="4275575" cy="2391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6777F-BBE1-468C-A00C-0EC8DA7A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37" y="4443476"/>
            <a:ext cx="4477383" cy="33145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9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Sign in &amp; Sign Up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ctrTitle"/>
          </p:nvPr>
        </p:nvSpPr>
        <p:spPr>
          <a:xfrm>
            <a:off x="537029" y="420914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Identification Page Load</a:t>
            </a:r>
            <a:endParaRPr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3BCCE-3DBE-4710-BA24-EA22206E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7" y="1080135"/>
            <a:ext cx="2562225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21"/>
          <p:cNvGraphicFramePr/>
          <p:nvPr>
            <p:extLst>
              <p:ext uri="{D42A27DB-BD31-4B8C-83A1-F6EECF244321}">
                <p14:modId xmlns:p14="http://schemas.microsoft.com/office/powerpoint/2010/main" val="1955202613"/>
              </p:ext>
            </p:extLst>
          </p:nvPr>
        </p:nvGraphicFramePr>
        <p:xfrm>
          <a:off x="-65145" y="0"/>
          <a:ext cx="1225712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Tracking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CI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Onload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"customer identification page",</a:t>
                      </a:r>
                    </a:p>
                    <a:p>
                      <a:r>
                        <a:rPr lang="en-US" dirty="0"/>
                        <a:t>      events: "event1",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"customer identification page",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 }</a:t>
                      </a:r>
                      <a:br>
                        <a:rPr lang="en-US" dirty="0"/>
                      </a:br>
                      <a:r>
                        <a:rPr lang="en-US" dirty="0"/>
                        <a:t>  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DD0B87-1600-46AC-8ECB-3BDF7A03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92" y="415787"/>
            <a:ext cx="428625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ctrTitle"/>
          </p:nvPr>
        </p:nvSpPr>
        <p:spPr>
          <a:xfrm>
            <a:off x="-1233714" y="304800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All CTA’s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0E3A-9074-4CDD-A38A-1C26928C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9" y="885825"/>
            <a:ext cx="2562225" cy="5086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D61CAF-1837-477E-B9B3-97CDA7652249}"/>
              </a:ext>
            </a:extLst>
          </p:cNvPr>
          <p:cNvSpPr/>
          <p:nvPr/>
        </p:nvSpPr>
        <p:spPr>
          <a:xfrm>
            <a:off x="2125683" y="2766951"/>
            <a:ext cx="2425101" cy="6620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5E7D76-30E3-4805-AE9E-015D7221BE7F}"/>
              </a:ext>
            </a:extLst>
          </p:cNvPr>
          <p:cNvSpPr/>
          <p:nvPr/>
        </p:nvSpPr>
        <p:spPr>
          <a:xfrm>
            <a:off x="2125682" y="3962338"/>
            <a:ext cx="2425101" cy="6620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/>
        </p:nvSpPr>
        <p:spPr>
          <a:xfrm>
            <a:off x="4246934" y="83976"/>
            <a:ext cx="429057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Results Summary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926C8-3971-48B9-8987-4577BDC7A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8947"/>
            <a:ext cx="65" cy="33789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0385D-8B31-4A80-A98C-EBE93E339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8" y="967448"/>
            <a:ext cx="13115770" cy="246155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pageName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value for the "Customer Identification Page" is not being captured as expected.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24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After clicking the confirm button in the app,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userDetails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is being recorded as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undefined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28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On button click in the mobile app, both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userDetails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and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DOB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data are missing.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35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Post successful login,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userDetails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is captured as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undefined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when the app redirects to the home page screen.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42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After the search page loads, the tagging code is not executing.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44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PLP sort filter values are not being captured correctly. When the user clicks "New Arrivals," default values are being recorded. This issue will be discussed further to identify a solution.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Slides 46 &amp; 51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On "Add to Cart" CTA button click,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eVar34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(Product Color) is missing in 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s.product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syntax.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53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 PLP sort and filter clicks are capturing incorrect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Slide 58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–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24242"/>
                </a:solidFill>
                <a:effectLst/>
                <a:latin typeface="Arial Unicode MS"/>
              </a:rPr>
              <a:t>linkpageName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is expected to capture "Product Page" but is incorrectly capturing "Product Listing Page".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 PLP Page load – Multiple pixels are firing like sort, filtering options selection, etc..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/>
          <p:cNvGraphicFramePr/>
          <p:nvPr>
            <p:extLst>
              <p:ext uri="{D42A27DB-BD31-4B8C-83A1-F6EECF244321}">
                <p14:modId xmlns:p14="http://schemas.microsoft.com/office/powerpoint/2010/main" val="3010190785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cta</a:t>
                      </a:r>
                      <a:r>
                        <a:rPr lang="en-US" dirty="0"/>
                        <a:t> name&gt;",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"customer identification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"guest",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4CB48A-AE83-4116-B51E-372898C1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089" y="709863"/>
            <a:ext cx="58674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ctrTitle"/>
          </p:nvPr>
        </p:nvSpPr>
        <p:spPr>
          <a:xfrm>
            <a:off x="537029" y="420914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in – OTP verify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40204-9814-4332-8826-85A6C468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866775"/>
            <a:ext cx="2571750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426662067"/>
              </p:ext>
            </p:extLst>
          </p:nvPr>
        </p:nvGraphicFramePr>
        <p:xfrm>
          <a:off x="-65145" y="0"/>
          <a:ext cx="1225712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Sign In - OTP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"sign in–</a:t>
                      </a:r>
                      <a:r>
                        <a:rPr lang="en-US" dirty="0" err="1"/>
                        <a:t>otp</a:t>
                      </a:r>
                      <a:r>
                        <a:rPr lang="en-US" dirty="0"/>
                        <a:t> verify",</a:t>
                      </a:r>
                    </a:p>
                    <a:p>
                      <a:r>
                        <a:rPr lang="en-US" dirty="0"/>
                        <a:t>      events: "event1",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"sign in–</a:t>
                      </a:r>
                      <a:r>
                        <a:rPr lang="en-US" dirty="0" err="1"/>
                        <a:t>otp</a:t>
                      </a:r>
                      <a:r>
                        <a:rPr lang="en-US" dirty="0"/>
                        <a:t> verify",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"guest",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"sign in–</a:t>
                      </a:r>
                      <a:r>
                        <a:rPr lang="en-US" dirty="0" err="1"/>
                        <a:t>otp</a:t>
                      </a:r>
                      <a:r>
                        <a:rPr lang="en-US" dirty="0"/>
                        <a:t> verify",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F4B9654-A94A-46B6-B151-60BA9299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195" y="721995"/>
            <a:ext cx="588645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>
            <a:spLocks noGrp="1"/>
          </p:cNvSpPr>
          <p:nvPr>
            <p:ph type="ctrTitle"/>
          </p:nvPr>
        </p:nvSpPr>
        <p:spPr>
          <a:xfrm>
            <a:off x="537029" y="420914"/>
            <a:ext cx="531222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in – Log in CTA click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652A7-BD25-4428-85C1-AA6F8655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6" y="1163955"/>
            <a:ext cx="2571750" cy="5124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1C1044-4519-4284-A5A8-CB7E307FAE5E}"/>
              </a:ext>
            </a:extLst>
          </p:cNvPr>
          <p:cNvSpPr/>
          <p:nvPr/>
        </p:nvSpPr>
        <p:spPr>
          <a:xfrm>
            <a:off x="881130" y="3898521"/>
            <a:ext cx="2425101" cy="6620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27"/>
          <p:cNvGraphicFramePr/>
          <p:nvPr>
            <p:extLst>
              <p:ext uri="{D42A27DB-BD31-4B8C-83A1-F6EECF244321}">
                <p14:modId xmlns:p14="http://schemas.microsoft.com/office/powerpoint/2010/main" val="3697005548"/>
              </p:ext>
            </p:extLst>
          </p:nvPr>
        </p:nvGraphicFramePr>
        <p:xfrm>
          <a:off x="-65145" y="0"/>
          <a:ext cx="12257150" cy="72677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Submit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“confirm",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loginSuccess</a:t>
                      </a:r>
                      <a:r>
                        <a:rPr lang="en-US" dirty="0"/>
                        <a:t>: 1, // only pass when login is successful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"sign in-</a:t>
                      </a:r>
                      <a:r>
                        <a:rPr lang="en-US" dirty="0" err="1"/>
                        <a:t>otp</a:t>
                      </a:r>
                      <a:r>
                        <a:rPr lang="en-US" dirty="0"/>
                        <a:t> verify",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dob:”&lt;date of birth&gt;”,</a:t>
                      </a:r>
                      <a:br>
                        <a:rPr lang="en-US" dirty="0"/>
                      </a:br>
                      <a:r>
                        <a:rPr lang="en-US" dirty="0"/>
                        <a:t>       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“&lt;</a:t>
                      </a:r>
                      <a:r>
                        <a:rPr lang="en-US" dirty="0" err="1"/>
                        <a:t>gender|age</a:t>
                      </a:r>
                      <a:r>
                        <a:rPr lang="en-US" dirty="0"/>
                        <a:t>&gt;”,</a:t>
                      </a:r>
                      <a:br>
                        <a:rPr lang="en-US" dirty="0"/>
                      </a:br>
                      <a:r>
                        <a:rPr lang="en-US" dirty="0"/>
                        <a:t>       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"logged-in",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loginmethod</a:t>
                      </a:r>
                      <a:r>
                        <a:rPr lang="en-US" dirty="0"/>
                        <a:t>: “&lt;mobile/email/google/apple&gt;",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C130E80-5E44-45B1-810B-580A31C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537" y="429528"/>
            <a:ext cx="5279608" cy="42574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>
            <a:spLocks noGrp="1"/>
          </p:cNvSpPr>
          <p:nvPr>
            <p:ph type="ctrTitle"/>
          </p:nvPr>
        </p:nvSpPr>
        <p:spPr>
          <a:xfrm>
            <a:off x="-1088572" y="201068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Up Details Page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85A34-11E1-4772-8D8E-AD859F3B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94" y="904318"/>
            <a:ext cx="5400675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29"/>
          <p:cNvGraphicFramePr/>
          <p:nvPr>
            <p:extLst>
              <p:ext uri="{D42A27DB-BD31-4B8C-83A1-F6EECF244321}">
                <p14:modId xmlns:p14="http://schemas.microsoft.com/office/powerpoint/2010/main" val="1325679449"/>
              </p:ext>
            </p:extLst>
          </p:nvPr>
        </p:nvGraphicFramePr>
        <p:xfrm>
          <a:off x="-65145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44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Sign Up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"create account page",</a:t>
                      </a:r>
                    </a:p>
                    <a:p>
                      <a:r>
                        <a:rPr lang="en-US" dirty="0"/>
                        <a:t>      events: "event1",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"create account page",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"guest",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"create account page",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0742AF-C63E-4C7D-A954-CE3D728C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84" y="472937"/>
            <a:ext cx="5553075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>
            <a:spLocks noGrp="1"/>
          </p:cNvSpPr>
          <p:nvPr>
            <p:ph type="ctrTitle"/>
          </p:nvPr>
        </p:nvSpPr>
        <p:spPr>
          <a:xfrm>
            <a:off x="-1088572" y="201068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/>
              <a:t>Sign Up – CTA’s click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DB180-94FB-4AE4-9B0F-CB44F0EA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65" y="709068"/>
            <a:ext cx="2724296" cy="5572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4252E4-336D-4D5B-A6F8-A07575E373D5}"/>
              </a:ext>
            </a:extLst>
          </p:cNvPr>
          <p:cNvSpPr/>
          <p:nvPr/>
        </p:nvSpPr>
        <p:spPr>
          <a:xfrm>
            <a:off x="4289333" y="5680302"/>
            <a:ext cx="2423160" cy="468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31"/>
          <p:cNvGraphicFramePr/>
          <p:nvPr>
            <p:extLst>
              <p:ext uri="{D42A27DB-BD31-4B8C-83A1-F6EECF244321}">
                <p14:modId xmlns:p14="http://schemas.microsoft.com/office/powerpoint/2010/main" val="3109483445"/>
              </p:ext>
            </p:extLst>
          </p:nvPr>
        </p:nvGraphicFramePr>
        <p:xfrm>
          <a:off x="-65145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Enter the </a:t>
                      </a:r>
                      <a:r>
                        <a:rPr lang="en-US" sz="1400" u="none" strike="noStrike" cap="none" dirty="0" err="1"/>
                        <a:t>gl</a:t>
                      </a:r>
                      <a:r>
                        <a:rPr lang="en-US" sz="1400" u="none" strike="noStrike" cap="none" dirty="0"/>
                        <a:t> world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"enter the </a:t>
                      </a:r>
                      <a:r>
                        <a:rPr lang="en-US" dirty="0" err="1"/>
                        <a:t>gl</a:t>
                      </a:r>
                      <a:r>
                        <a:rPr lang="en-US" dirty="0"/>
                        <a:t> world",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regSuccess</a:t>
                      </a:r>
                      <a:r>
                        <a:rPr lang="en-US" dirty="0"/>
                        <a:t>: 1, // only pass when registration is successful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"create account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"logged-in",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DE7A2F4-DFE0-4A91-AB96-B231B2C4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31" y="369108"/>
            <a:ext cx="4152900" cy="4181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1BC0CC4B-6551-BA11-5875-98C9A731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370D473C-4946-4121-D305-ED85B61164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35535" y="265463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 dirty="0"/>
              <a:t>Sign In/Up – Error Tracking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049D6-37CE-40C9-932F-53684012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733425"/>
            <a:ext cx="79914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6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Generic Tags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207AAEC2-42A4-2B60-59B6-9E8E8F9E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>
            <a:extLst>
              <a:ext uri="{FF2B5EF4-FFF2-40B4-BE49-F238E27FC236}">
                <a16:creationId xmlns:a16="http://schemas.microsoft.com/office/drawing/2014/main" id="{163B7DFB-5B54-78BE-3334-FA4C3C845A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888801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“error tracking",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"customer identification page",</a:t>
                      </a:r>
                    </a:p>
                    <a:p>
                      <a:r>
                        <a:rPr lang="en-US" dirty="0"/>
                        <a:t>        error: "&lt;error statement&gt;",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"guest",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7660CD9-1FCA-4511-AABE-2DB12B59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794" y="611464"/>
            <a:ext cx="4248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13333737-FEF7-AD45-33A6-BA0459D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3218B6E0-DFCD-57B2-A30D-0E70606198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35535" y="265463"/>
            <a:ext cx="658948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 dirty="0"/>
              <a:t>Sign In/Up – OTP Error Tracking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8A-4850-4445-B0A6-5D092F47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773463"/>
            <a:ext cx="80676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7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6BB407D3-5C7B-DACB-1858-C186E9B9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23">
            <a:extLst>
              <a:ext uri="{FF2B5EF4-FFF2-40B4-BE49-F238E27FC236}">
                <a16:creationId xmlns:a16="http://schemas.microsoft.com/office/drawing/2014/main" id="{2B629784-6AF7-CC3D-45B0-312E28B24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280343"/>
              </p:ext>
            </p:extLst>
          </p:nvPr>
        </p:nvGraphicFramePr>
        <p:xfrm>
          <a:off x="-65145" y="0"/>
          <a:ext cx="12257150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0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otp</a:t>
                      </a:r>
                      <a:r>
                        <a:rPr lang="en-US" dirty="0"/>
                        <a:t> error tracking",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&gt;|login &amp; registration",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"customer identification page",</a:t>
                      </a:r>
                    </a:p>
                    <a:p>
                      <a:r>
                        <a:rPr lang="en-US" dirty="0"/>
                        <a:t>        error: "&lt;OTP error statement&gt;",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"guest",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38FD68-D193-4157-B19A-5B8CC6D0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438033"/>
            <a:ext cx="4229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77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2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 dirty="0">
                <a:solidFill>
                  <a:srgbClr val="FFFFFF"/>
                </a:solidFill>
              </a:rPr>
              <a:t>Home Page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the Load of Home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1FB67-270B-407D-BF87-727D8F24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" y="890587"/>
            <a:ext cx="2543175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3"/>
          <p:cNvGraphicFramePr/>
          <p:nvPr>
            <p:extLst>
              <p:ext uri="{D42A27DB-BD31-4B8C-83A1-F6EECF244321}">
                <p14:modId xmlns:p14="http://schemas.microsoft.com/office/powerpoint/2010/main" val="2881000762"/>
              </p:ext>
            </p:extLst>
          </p:nvPr>
        </p:nvGraphicFramePr>
        <p:xfrm>
          <a:off x="-65146" y="0"/>
          <a:ext cx="12257145" cy="72677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Home page 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"home page",</a:t>
                      </a:r>
                    </a:p>
                    <a:p>
                      <a:r>
                        <a:rPr lang="en-US" dirty="0"/>
                        <a:t>      events: "event1",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"home page",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&gt;|home",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"home page",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3AA5E3D-4D2B-46DC-962D-5A7F48CE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84" y="1230566"/>
            <a:ext cx="3768438" cy="27639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/>
        </p:nvSpPr>
        <p:spPr>
          <a:xfrm>
            <a:off x="357672" y="94547"/>
            <a:ext cx="607028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Home page buttons click (excluding banner/widget and product clicks)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A7CF-EF77-4066-B703-4F3398FE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98" y="205941"/>
            <a:ext cx="2533804" cy="5999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D2E083-4E86-478C-9F24-84B61470317A}"/>
              </a:ext>
            </a:extLst>
          </p:cNvPr>
          <p:cNvSpPr/>
          <p:nvPr/>
        </p:nvSpPr>
        <p:spPr>
          <a:xfrm>
            <a:off x="4773131" y="2357437"/>
            <a:ext cx="2423160" cy="3959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65"/>
          <p:cNvGraphicFramePr/>
          <p:nvPr>
            <p:extLst>
              <p:ext uri="{D42A27DB-BD31-4B8C-83A1-F6EECF244321}">
                <p14:modId xmlns:p14="http://schemas.microsoft.com/office/powerpoint/2010/main" val="2192865877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0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Buttons click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cta</a:t>
                      </a:r>
                      <a:r>
                        <a:rPr lang="en-US" dirty="0"/>
                        <a:t> name&gt;",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&gt;|home",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"home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415AFC3-F01C-4931-93C1-0F2647E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20" y="1191126"/>
            <a:ext cx="501967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30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0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0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0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SLP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1"/>
          <p:cNvSpPr txBox="1"/>
          <p:nvPr/>
        </p:nvSpPr>
        <p:spPr>
          <a:xfrm>
            <a:off x="357672" y="94547"/>
            <a:ext cx="60702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Search bar CTAs or recommended search CTA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83110-961D-48D4-A650-D6BC04E5B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0" y="876300"/>
            <a:ext cx="2505075" cy="5105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3CCB88-0B8A-47B1-8952-0F37F194F464}"/>
              </a:ext>
            </a:extLst>
          </p:cNvPr>
          <p:cNvSpPr/>
          <p:nvPr/>
        </p:nvSpPr>
        <p:spPr>
          <a:xfrm>
            <a:off x="937260" y="1520190"/>
            <a:ext cx="2205990" cy="400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9D9B8-1C9D-41C1-A555-36CB831D5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778192"/>
            <a:ext cx="3069032" cy="5203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B528A0-A6B1-4AC3-BC25-A387A4FAF878}"/>
              </a:ext>
            </a:extLst>
          </p:cNvPr>
          <p:cNvSpPr/>
          <p:nvPr/>
        </p:nvSpPr>
        <p:spPr>
          <a:xfrm>
            <a:off x="4377690" y="2686050"/>
            <a:ext cx="1200150" cy="1531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1"/>
          <p:cNvSpPr txBox="1"/>
          <p:nvPr/>
        </p:nvSpPr>
        <p:spPr>
          <a:xfrm>
            <a:off x="145670" y="211533"/>
            <a:ext cx="303514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banner/image/widget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FF1F8-5012-4316-AC59-7C7F7348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0" y="1068636"/>
            <a:ext cx="2667000" cy="512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797F9-3981-4952-AC7E-7B1530617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317" y="1049586"/>
            <a:ext cx="53435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Google Shape;541;p132"/>
          <p:cNvGraphicFramePr/>
          <p:nvPr>
            <p:extLst>
              <p:ext uri="{D42A27DB-BD31-4B8C-83A1-F6EECF244321}">
                <p14:modId xmlns:p14="http://schemas.microsoft.com/office/powerpoint/2010/main" val="3412506078"/>
              </p:ext>
            </p:extLst>
          </p:nvPr>
        </p:nvGraphicFramePr>
        <p:xfrm>
          <a:off x="-65145" y="0"/>
          <a:ext cx="1219202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Search bar CTA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"search clicked",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&gt;|&lt;page name without the word 'page'&gt;", // e.g., home, product listing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"&lt;page name from where the search was clicked&gt;",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searchKeyword</a:t>
                      </a:r>
                      <a:r>
                        <a:rPr lang="en-US" dirty="0"/>
                        <a:t>: "&lt;search keyword&gt;",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589E060-57D5-4B17-A815-1098CC77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503" y="514142"/>
            <a:ext cx="432435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5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Load of Search listing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D254B-28A6-452A-AF4D-031DAB77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2" y="752475"/>
            <a:ext cx="2581275" cy="504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73BDE-ABF3-4C93-BC73-DC856EA1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03" y="752475"/>
            <a:ext cx="2543175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Google Shape;568;p136"/>
          <p:cNvGraphicFramePr/>
          <p:nvPr>
            <p:extLst>
              <p:ext uri="{D42A27DB-BD31-4B8C-83A1-F6EECF244321}">
                <p14:modId xmlns:p14="http://schemas.microsoft.com/office/powerpoint/2010/main" val="705036429"/>
              </p:ext>
            </p:extLst>
          </p:nvPr>
        </p:nvGraphicFramePr>
        <p:xfrm>
          <a:off x="-65146" y="0"/>
          <a:ext cx="12257146" cy="79078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2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SLP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"product listing page",</a:t>
                      </a:r>
                    </a:p>
                    <a:p>
                      <a:r>
                        <a:rPr lang="en-US" dirty="0"/>
                        <a:t>      events: "event1",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"product listing page",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&gt;|product listing",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"product listing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searchKeyword</a:t>
                      </a:r>
                      <a:r>
                        <a:rPr lang="en-US" dirty="0"/>
                        <a:t>: "&lt;search keyword&gt;",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searchType</a:t>
                      </a:r>
                      <a:r>
                        <a:rPr lang="en-US" dirty="0"/>
                        <a:t>: "&lt;type of the search&gt;",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plpProductCategory</a:t>
                      </a:r>
                      <a:r>
                        <a:rPr lang="en-US" dirty="0"/>
                        <a:t>: “&lt;products category&gt;",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searchProductCount</a:t>
                      </a:r>
                      <a:r>
                        <a:rPr lang="en-US" dirty="0"/>
                        <a:t>: "&lt;number of product count&gt;", // total number of products available for the search term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Search Type will be –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Normal Search – In case user have search from the entered keyword.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Predictive Search – In case user have selected any recommended keyword during entering keyword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Recent Search – </a:t>
                      </a:r>
                      <a:r>
                        <a:rPr lang="en-IN" sz="1400" u="none" strike="noStrike" cap="none" dirty="0" err="1"/>
                        <a:t>Incase</a:t>
                      </a:r>
                      <a:r>
                        <a:rPr lang="en-IN" sz="1400" u="none" strike="noStrike" cap="none" dirty="0"/>
                        <a:t> user selected any from the  provided recent search term list.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Trending Search – </a:t>
                      </a:r>
                      <a:r>
                        <a:rPr lang="en-IN" sz="1400" u="none" strike="noStrike" cap="none" dirty="0" err="1"/>
                        <a:t>Incase</a:t>
                      </a:r>
                      <a:r>
                        <a:rPr lang="en-IN" sz="1400" u="none" strike="noStrike" cap="none" dirty="0"/>
                        <a:t> user selected any from the  provided trending search term list.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Null Search – When no result available for the searched term.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1"/>
          <p:cNvSpPr txBox="1"/>
          <p:nvPr/>
        </p:nvSpPr>
        <p:spPr>
          <a:xfrm>
            <a:off x="203764" y="149443"/>
            <a:ext cx="60702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PLP : (Sort &amp; Filter Click)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352D2-4C08-4F18-B671-22DFD68C8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785812"/>
            <a:ext cx="8115300" cy="5286375"/>
          </a:xfrm>
          <a:prstGeom prst="rect">
            <a:avLst/>
          </a:prstGeom>
        </p:spPr>
      </p:pic>
      <p:sp>
        <p:nvSpPr>
          <p:cNvPr id="4" name="Google Shape;648;p144">
            <a:extLst>
              <a:ext uri="{FF2B5EF4-FFF2-40B4-BE49-F238E27FC236}">
                <a16:creationId xmlns:a16="http://schemas.microsoft.com/office/drawing/2014/main" id="{C95946E3-1BF8-4D73-8BFF-C134E6CC8E02}"/>
              </a:ext>
            </a:extLst>
          </p:cNvPr>
          <p:cNvSpPr/>
          <p:nvPr/>
        </p:nvSpPr>
        <p:spPr>
          <a:xfrm>
            <a:off x="2314575" y="1714500"/>
            <a:ext cx="7443788" cy="410051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142"/>
          <p:cNvGraphicFramePr/>
          <p:nvPr>
            <p:extLst>
              <p:ext uri="{D42A27DB-BD31-4B8C-83A1-F6EECF244321}">
                <p14:modId xmlns:p14="http://schemas.microsoft.com/office/powerpoint/2010/main" val="2488002438"/>
              </p:ext>
            </p:extLst>
          </p:nvPr>
        </p:nvGraphicFramePr>
        <p:xfrm>
          <a:off x="116480" y="-87350"/>
          <a:ext cx="12075520" cy="81211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3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9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Sort By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dropdown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r>
                        <a:rPr lang="en-US" dirty="0"/>
                        <a:t>      events: "event2",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"sort &amp; filter",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&gt;|product listing",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"product listing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plpProductCategory</a:t>
                      </a:r>
                      <a:r>
                        <a:rPr lang="en-US" dirty="0"/>
                        <a:t>: “&lt;products category&gt;",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sortBy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"&lt;sort by option&gt;", // only when user has manually sorted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       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filterName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"&lt;filter 1 applied, filter 2 applied, … filter N applied&gt;", // only when filter is applied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       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filterValue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"&lt;filter 1 value, filter 2 value, … filter N value&gt;", // only when filter is applied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sortBy</a:t>
                      </a:r>
                      <a:r>
                        <a:rPr lang="en-IN" sz="1400" u="none" strike="noStrike" cap="none" dirty="0"/>
                        <a:t>, expected values are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new arrivals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price, low to high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6BE43F6-6B63-4D27-B5D5-5BDA290C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53" y="339817"/>
            <a:ext cx="5966778" cy="30891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51E54-A26C-40BB-96C0-C7531B620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83" y="5113421"/>
            <a:ext cx="6877181" cy="269415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>
          <a:extLst>
            <a:ext uri="{FF2B5EF4-FFF2-40B4-BE49-F238E27FC236}">
              <a16:creationId xmlns:a16="http://schemas.microsoft.com/office/drawing/2014/main" id="{AB5FB1CE-7242-D767-CD16-483256F6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44">
            <a:extLst>
              <a:ext uri="{FF2B5EF4-FFF2-40B4-BE49-F238E27FC236}">
                <a16:creationId xmlns:a16="http://schemas.microsoft.com/office/drawing/2014/main" id="{5DD07359-58EC-16EF-71B5-FE894DB388E4}"/>
              </a:ext>
            </a:extLst>
          </p:cNvPr>
          <p:cNvSpPr txBox="1"/>
          <p:nvPr/>
        </p:nvSpPr>
        <p:spPr>
          <a:xfrm>
            <a:off x="357672" y="199176"/>
            <a:ext cx="72911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SLP page, Add to cart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12F9A-E935-49C5-99AC-E5DFCEB48598}"/>
              </a:ext>
            </a:extLst>
          </p:cNvPr>
          <p:cNvSpPr/>
          <p:nvPr/>
        </p:nvSpPr>
        <p:spPr>
          <a:xfrm>
            <a:off x="5977890" y="5486400"/>
            <a:ext cx="1280160" cy="3086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6F979-A7AE-46FC-A7CF-A0B67B8C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47" y="1000125"/>
            <a:ext cx="2600472" cy="5480817"/>
          </a:xfrm>
          <a:prstGeom prst="rect">
            <a:avLst/>
          </a:prstGeom>
        </p:spPr>
      </p:pic>
      <p:sp>
        <p:nvSpPr>
          <p:cNvPr id="7" name="Google Shape;648;p144">
            <a:extLst>
              <a:ext uri="{FF2B5EF4-FFF2-40B4-BE49-F238E27FC236}">
                <a16:creationId xmlns:a16="http://schemas.microsoft.com/office/drawing/2014/main" id="{FFE88A54-96AA-4DAC-8DB2-BB2129A2A7CE}"/>
              </a:ext>
            </a:extLst>
          </p:cNvPr>
          <p:cNvSpPr/>
          <p:nvPr/>
        </p:nvSpPr>
        <p:spPr>
          <a:xfrm>
            <a:off x="5347179" y="5886450"/>
            <a:ext cx="1655806" cy="39482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98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26EFC629-FF3F-8E89-5531-AC958F8F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45">
            <a:extLst>
              <a:ext uri="{FF2B5EF4-FFF2-40B4-BE49-F238E27FC236}">
                <a16:creationId xmlns:a16="http://schemas.microsoft.com/office/drawing/2014/main" id="{91C223A1-0AD9-0673-D8BC-BAA1164C6B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90925"/>
              </p:ext>
            </p:extLst>
          </p:nvPr>
        </p:nvGraphicFramePr>
        <p:xfrm>
          <a:off x="-65146" y="0"/>
          <a:ext cx="12257146" cy="162288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8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9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Preview : Add to bag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</a:t>
                      </a: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'o’,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// Products syntax with quantity, price, and product-level 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eVars</a:t>
                      </a:r>
                      <a:endParaRPr lang="en-IN" sz="1400" u="none" strike="noStrike" cap="none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products: "&lt;product category&gt;;&lt;product ID&gt;;&lt;product quantity&gt;;&lt;product selling price&gt;;event5=&lt;product Selling Price&gt;|event6=&lt;product quantity&gt;|event9=&lt;product discount amount&gt;;eVar32=&lt;product name&gt;|eVar33=&lt;product category&gt;|eVar34=&lt;product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&gt;|eVar35=&lt;product size&gt;|eVar37=&lt;product stock status&gt;“,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</a:t>
                      </a: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"add to bag",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&gt;|product listing",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"product listing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addToCart</a:t>
                      </a:r>
                      <a:r>
                        <a:rPr lang="en-IN" sz="1400" u="none" strike="noStrike" cap="none" dirty="0"/>
                        <a:t>: 1, // only pass when product is added to cart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addToBagSource</a:t>
                      </a:r>
                      <a:r>
                        <a:rPr lang="en-IN" sz="1400" u="none" strike="noStrike" cap="none" dirty="0"/>
                        <a:t>: "&lt;page name or modal name from where product was added&gt;",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adobeAnalyticsVersion</a:t>
                      </a:r>
                      <a:r>
                        <a:rPr lang="en-IN" sz="1400" u="none" strike="noStrike" cap="none" dirty="0"/>
                        <a:t>: "</a:t>
                      </a:r>
                      <a:r>
                        <a:rPr lang="en-IN" sz="1400" u="none" strike="noStrike" cap="none" dirty="0" err="1"/>
                        <a:t>aepedge</a:t>
                      </a:r>
                      <a:r>
                        <a:rPr lang="en-IN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  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 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In the products variable, the following product attributes should be mapped to their respective Adobe Analytics merchandising 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eVars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and events:</a:t>
                      </a:r>
                      <a:b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productID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 Standard placement (second position in the products string)</a:t>
                      </a: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productCategory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eVar33,1</a:t>
                      </a:r>
                      <a:r>
                        <a:rPr lang="en-US" sz="1400" b="0" i="0" u="none" strike="noStrike" cap="none" baseline="300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st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position in the product string</a:t>
                      </a: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productSellPrice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event5</a:t>
                      </a: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productQuantity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event6</a:t>
                      </a: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productName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eVar32</a:t>
                      </a: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stockStatus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eVar37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color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eVar34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size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eVar35</a:t>
                      </a:r>
                    </a:p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productDiscount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 event9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These mappings should be included in the products string using the Adobe Analytics format:</a:t>
                      </a: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Example syntax for Products: (comma separator used for multiple products passing in the below format:</a:t>
                      </a: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products = </a:t>
                      </a:r>
                      <a:r>
                        <a:rPr lang="en-US" dirty="0"/>
                        <a:t>"&lt;category&gt;;&lt;</a:t>
                      </a:r>
                      <a:r>
                        <a:rPr lang="en-US" dirty="0" err="1"/>
                        <a:t>productID</a:t>
                      </a:r>
                      <a:r>
                        <a:rPr lang="en-US" dirty="0"/>
                        <a:t>&gt;;&lt;quantity&gt;;&lt;base </a:t>
                      </a:r>
                      <a:r>
                        <a:rPr lang="en-US" dirty="0" err="1"/>
                        <a:t>productprice</a:t>
                      </a:r>
                      <a:r>
                        <a:rPr lang="en-US" dirty="0"/>
                        <a:t>&gt;;event5=1|event6=&lt;quantity&gt;|event9=&lt;discount&gt;;eVar32=&lt;name&gt;|eVar33=&lt;category&gt;|eVar34=&lt;color&gt;|eVar35=&lt;size&gt;|eVar37=&lt;stock status&gt;"</a:t>
                      </a:r>
                      <a:br>
                        <a:rPr lang="en-US" sz="1400" u="none" strike="noStrike" cap="none" dirty="0"/>
                      </a:br>
                      <a:br>
                        <a:rPr lang="en-US" sz="1400" u="none" strike="noStrike" cap="none" dirty="0"/>
                      </a:b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📌 Adobe products Syntax – Quantity &amp; Price Guidance for Mobile Developers:</a:t>
                      </a: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When using the Adobe products string in AEP Mobile SDK,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do not manually calculate and pass the total price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(i.e., quantity × price). Adobe Analytics automatically performs this calculation based on the values you provide.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✅ Correct Usage: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3rd position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 Quantity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4th position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→ Base price (unit price of a single product)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Example:</a:t>
                      </a:r>
                      <a:b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If a user adds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units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of a product priced at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 USD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each, use: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 will automatically compute the total revenue as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200 USD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</a:p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✅ Summary: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Always pass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actual quantity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and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base price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Adobe handle the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total price calculation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This ensures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accurate reporting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and avoids 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 inconsistencies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3C8522-7191-4A19-B8F3-8E658FEE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52" y="521368"/>
            <a:ext cx="43243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08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83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3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3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3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PLP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Load of Product listing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62B18-15D3-413E-B319-AF0EA34F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08" y="705560"/>
            <a:ext cx="2914791" cy="57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67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85"/>
          <p:cNvGraphicFramePr/>
          <p:nvPr/>
        </p:nvGraphicFramePr>
        <p:xfrm>
          <a:off x="-65146" y="0"/>
          <a:ext cx="12257146" cy="70543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78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5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7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PLP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pageName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"</a:t>
                      </a:r>
                      <a:r>
                        <a:rPr lang="en-IN" sz="1400" u="none" strike="noStrike" cap="none" dirty="0"/>
                        <a:t>product listing page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",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events: “event1”,</a:t>
                      </a:r>
                    </a:p>
                    <a:p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"product listing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"&lt;android/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&gt;|</a:t>
                      </a:r>
                      <a:r>
                        <a:rPr lang="en-IN" sz="1400" u="none" strike="noStrike" cap="none" dirty="0"/>
                        <a:t>product listing",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"product listing page"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plpProductCategory</a:t>
                      </a:r>
                      <a:r>
                        <a:rPr lang="en-IN" sz="1400" u="none" strike="noStrike" cap="none" dirty="0"/>
                        <a:t> : “&lt;products category&gt;”,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productCount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:“&lt;number of product count&gt;“,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has logged in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pageload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5A19EF-4C3D-4E28-8D9D-44E51846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48" y="500062"/>
            <a:ext cx="5286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52"/>
          <p:cNvGraphicFramePr/>
          <p:nvPr>
            <p:extLst>
              <p:ext uri="{D42A27DB-BD31-4B8C-83A1-F6EECF244321}">
                <p14:modId xmlns:p14="http://schemas.microsoft.com/office/powerpoint/2010/main" val="310041047"/>
              </p:ext>
            </p:extLst>
          </p:nvPr>
        </p:nvGraphicFramePr>
        <p:xfrm>
          <a:off x="-65146" y="0"/>
          <a:ext cx="12257145" cy="83345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8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7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Click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Any Banner click or 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Widget click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{'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':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__adobe:{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analytics:{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'o’,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 : “banner click",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&gt;|&lt;page name without the word “page”&gt;", //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home, category,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“&lt;page name&gt;", //the name of the page from where the product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icid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: "&lt;page type&gt;|&lt;banner name/image name&gt;|&lt;widget name&gt;|&lt;category&gt;|&lt;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cta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name&gt;|&lt;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cta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position&gt;", </a:t>
                      </a:r>
                      <a:r>
                        <a:rPr lang="en-IN" sz="1400" u="none" strike="noStrike" cap="none" dirty="0"/>
                        <a:t>//if a banner or widget is clicked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dob: "&lt;date of birth&gt;", // pass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adobeAnalyticsVersion</a:t>
                      </a:r>
                      <a:r>
                        <a:rPr lang="en-IN" sz="1400" u="none" strike="noStrike" cap="none" dirty="0"/>
                        <a:t>: “</a:t>
                      </a:r>
                      <a:r>
                        <a:rPr lang="en-IN" sz="1400" u="none" strike="noStrike" cap="none" dirty="0" err="1"/>
                        <a:t>aepedge</a:t>
                      </a:r>
                      <a:r>
                        <a:rPr lang="en-IN" sz="1400" u="none" strike="noStrike" cap="none" dirty="0"/>
                        <a:t>”,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'click'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icid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b="0" u="none" strike="noStrike" cap="none" dirty="0"/>
                        <a:t>will be passed when a banner or widget is clicked. </a:t>
                      </a:r>
                      <a:r>
                        <a:rPr lang="en-IN" sz="1400" b="0" u="none" strike="noStrike" cap="none" dirty="0" err="1"/>
                        <a:t>icid</a:t>
                      </a:r>
                      <a:r>
                        <a:rPr lang="en-IN" sz="1400" b="0" u="none" strike="noStrike" cap="none" dirty="0"/>
                        <a:t> should always be passed in the given format only. Pass </a:t>
                      </a:r>
                      <a:r>
                        <a:rPr lang="en-IN" sz="1400" b="1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 if any value is missing. Example value :-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home </a:t>
                      </a:r>
                      <a:r>
                        <a:rPr lang="en-IN" sz="1400" b="0" u="none" strike="noStrike" cap="none" dirty="0" err="1"/>
                        <a:t>page|na|sherwanis|sauve</a:t>
                      </a:r>
                      <a:r>
                        <a:rPr lang="en-IN" sz="1400" b="0" u="none" strike="noStrike" cap="none" dirty="0"/>
                        <a:t> silhouettes|explore|1  </a:t>
                      </a:r>
                      <a:br>
                        <a:rPr lang="en-IN" sz="1400" b="0" u="none" strike="noStrike" cap="none" dirty="0"/>
                      </a:br>
                      <a:r>
                        <a:rPr lang="en-IN" sz="1400" b="0" u="none" strike="noStrike" cap="none" dirty="0"/>
                        <a:t>// considering it as a widget, hero banner or image name will be passed as “</a:t>
                      </a:r>
                      <a:r>
                        <a:rPr lang="en-IN" sz="1400" b="0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”.</a:t>
                      </a:r>
                      <a:endParaRPr sz="1400" b="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home </a:t>
                      </a:r>
                      <a:r>
                        <a:rPr lang="en-IN" sz="1400" b="0" u="none" strike="noStrike" cap="none" dirty="0" err="1"/>
                        <a:t>page|sale|na|hero</a:t>
                      </a:r>
                      <a:r>
                        <a:rPr lang="en-IN" sz="1400" b="0" u="none" strike="noStrike" cap="none" dirty="0"/>
                        <a:t> banner |explore|1  </a:t>
                      </a:r>
                      <a:br>
                        <a:rPr lang="en-IN" sz="1400" b="0" u="none" strike="noStrike" cap="none" dirty="0"/>
                      </a:br>
                      <a:r>
                        <a:rPr lang="en-IN" sz="1400" b="0" u="none" strike="noStrike" cap="none" dirty="0"/>
                        <a:t>// considering it as a banner, here widget name will be passed as “</a:t>
                      </a:r>
                      <a:r>
                        <a:rPr lang="en-IN" sz="1400" b="0" u="none" strike="noStrike" cap="none" dirty="0" err="1"/>
                        <a:t>na</a:t>
                      </a:r>
                      <a:r>
                        <a:rPr lang="en-IN" sz="1400" b="0" u="none" strike="noStrike" cap="none" dirty="0"/>
                        <a:t>”.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44"/>
          <p:cNvSpPr txBox="1"/>
          <p:nvPr/>
        </p:nvSpPr>
        <p:spPr>
          <a:xfrm>
            <a:off x="357672" y="199176"/>
            <a:ext cx="72911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PLP page, Add to cart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A5F13-89DF-40B2-9269-9F21993C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814" y="1308654"/>
            <a:ext cx="2495699" cy="5259995"/>
          </a:xfrm>
          <a:prstGeom prst="rect">
            <a:avLst/>
          </a:prstGeom>
        </p:spPr>
      </p:pic>
      <p:sp>
        <p:nvSpPr>
          <p:cNvPr id="5" name="Google Shape;648;p144">
            <a:extLst>
              <a:ext uri="{FF2B5EF4-FFF2-40B4-BE49-F238E27FC236}">
                <a16:creationId xmlns:a16="http://schemas.microsoft.com/office/drawing/2014/main" id="{BA504FCE-0F22-4EFF-9703-E19E92489CA9}"/>
              </a:ext>
            </a:extLst>
          </p:cNvPr>
          <p:cNvSpPr/>
          <p:nvPr/>
        </p:nvSpPr>
        <p:spPr>
          <a:xfrm>
            <a:off x="6229532" y="5963117"/>
            <a:ext cx="1655806" cy="39482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146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45"/>
          <p:cNvGraphicFramePr/>
          <p:nvPr>
            <p:extLst>
              <p:ext uri="{D42A27DB-BD31-4B8C-83A1-F6EECF244321}">
                <p14:modId xmlns:p14="http://schemas.microsoft.com/office/powerpoint/2010/main" val="2405708414"/>
              </p:ext>
            </p:extLst>
          </p:nvPr>
        </p:nvGraphicFramePr>
        <p:xfrm>
          <a:off x="-65146" y="0"/>
          <a:ext cx="12257146" cy="94013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8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9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Preview : Add to bag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linkType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‘o’,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/>
                        <a:t>events: "event2",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     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// Products syntax with quantity, price, and product-level 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eVars</a:t>
                      </a:r>
                      <a:endParaRPr lang="en-IN" sz="1400" u="none" strike="noStrike" cap="none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/>
                        <a:t>      products: "&lt;product category&gt;;&lt;product ID&gt;;&lt;product quantity&gt;;&lt;product selling price&gt;;event5=&lt;product Selling Price&gt;|event6=&lt;product quantity&gt;|event9=&lt;product discount amount&gt;|eVar32=&lt;product name&gt;|eVar33=&lt;product category&gt;|eVar34=&lt;product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&gt;|eVar35=&lt;product size&gt;|eVar37=&lt;product stock status&gt;|eVar41=</a:t>
                      </a:r>
                      <a:r>
                        <a:rPr lang="en-US" sz="1400" u="none" strike="noStrike" cap="none" dirty="0"/>
                        <a:t>&lt;brand of the product&gt;”,</a:t>
                      </a:r>
                      <a:endParaRPr lang="en-IN" sz="1400" u="none" strike="noStrike" cap="none" dirty="0"/>
                    </a:p>
                    <a:p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linkName</a:t>
                      </a:r>
                      <a:r>
                        <a:rPr lang="en-US" sz="1400" u="none" strike="noStrike" cap="none" dirty="0"/>
                        <a:t>: “add to bag",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channel: "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&lt;android/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</a:t>
                      </a:r>
                      <a:r>
                        <a:rPr lang="en-US" sz="1400" u="none" strike="noStrike" cap="none" dirty="0"/>
                        <a:t>|product listing",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linkPageName</a:t>
                      </a:r>
                      <a:r>
                        <a:rPr lang="en-US" sz="1400" u="none" strike="noStrike" cap="none" dirty="0"/>
                        <a:t>: ”product listing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addToCart</a:t>
                      </a:r>
                      <a:r>
                        <a:rPr lang="en-US" sz="1400" u="none" strike="noStrike" cap="none" dirty="0"/>
                        <a:t>: 1, //1 will be passed as an integer value only when user has added a product into the cart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 : "&lt;</a:t>
                      </a: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loginStatus</a:t>
                      </a:r>
                      <a:r>
                        <a:rPr lang="en-US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addToBagSource</a:t>
                      </a:r>
                      <a:r>
                        <a:rPr lang="en-US" sz="1400" u="none" strike="noStrike" cap="none" dirty="0"/>
                        <a:t>: “&lt;page name or modal name from where product was added”&gt;,</a:t>
                      </a:r>
                      <a:br>
                        <a:rPr lang="en-US" sz="1400" u="none" strike="noStrike" cap="none" dirty="0"/>
                      </a:br>
                      <a:r>
                        <a:rPr lang="en-US" sz="1400" u="none" strike="noStrike" cap="none" dirty="0"/>
                        <a:t>platform: ”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&lt;android/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</a:t>
                      </a:r>
                      <a:r>
                        <a:rPr lang="en-US" sz="1400" u="none" strike="noStrike" cap="none" dirty="0"/>
                        <a:t>",</a:t>
                      </a:r>
                      <a:br>
                        <a:rPr lang="en-US" sz="1400" u="none" strike="noStrike" cap="none" dirty="0"/>
                      </a:br>
                      <a:r>
                        <a:rPr lang="en-US" sz="1400" u="none" strike="noStrike" cap="none" dirty="0" err="1"/>
                        <a:t>userDetails</a:t>
                      </a:r>
                      <a:r>
                        <a:rPr lang="en-US" sz="1400" u="none" strike="noStrike" cap="none" dirty="0"/>
                        <a:t>: "&lt;gender&gt;|&lt;age&gt;", // pass only when user is logged in</a:t>
                      </a:r>
                      <a:br>
                        <a:rPr lang="en-US" sz="1400" u="none" strike="noStrike" cap="none" dirty="0"/>
                      </a:br>
                      <a:r>
                        <a:rPr lang="en-US" sz="1400" u="none" strike="noStrike" cap="none" dirty="0"/>
                        <a:t>dob: "&lt;date of birth&gt;" // pass only when user is logged in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'click'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4DAC26-8DEF-4E50-85F1-CF5F7E46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422564"/>
            <a:ext cx="43338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8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>
          <a:extLst>
            <a:ext uri="{FF2B5EF4-FFF2-40B4-BE49-F238E27FC236}">
              <a16:creationId xmlns:a16="http://schemas.microsoft.com/office/drawing/2014/main" id="{6AA73DBE-6189-C9E2-3A54-A682D06D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1">
            <a:extLst>
              <a:ext uri="{FF2B5EF4-FFF2-40B4-BE49-F238E27FC236}">
                <a16:creationId xmlns:a16="http://schemas.microsoft.com/office/drawing/2014/main" id="{1B0CBDBD-8D53-5B46-F4B0-47921E1DE012}"/>
              </a:ext>
            </a:extLst>
          </p:cNvPr>
          <p:cNvSpPr txBox="1"/>
          <p:nvPr/>
        </p:nvSpPr>
        <p:spPr>
          <a:xfrm>
            <a:off x="203764" y="149443"/>
            <a:ext cx="60702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PLP : (Sort &amp; Filter Click)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41">
            <a:extLst>
              <a:ext uri="{FF2B5EF4-FFF2-40B4-BE49-F238E27FC236}">
                <a16:creationId xmlns:a16="http://schemas.microsoft.com/office/drawing/2014/main" id="{D878D5FA-00C0-6120-1213-EB6489B1ACDC}"/>
              </a:ext>
            </a:extLst>
          </p:cNvPr>
          <p:cNvSpPr/>
          <p:nvPr/>
        </p:nvSpPr>
        <p:spPr>
          <a:xfrm>
            <a:off x="2512972" y="2246067"/>
            <a:ext cx="831477" cy="37187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B4C516-4740-4298-BDE6-A0D1D1AC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24" y="1226910"/>
            <a:ext cx="2590210" cy="473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51FBA-AB6A-4EF7-8290-CFDB0209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44" y="1212142"/>
            <a:ext cx="2467124" cy="4856806"/>
          </a:xfrm>
          <a:prstGeom prst="rect">
            <a:avLst/>
          </a:prstGeom>
        </p:spPr>
      </p:pic>
      <p:sp>
        <p:nvSpPr>
          <p:cNvPr id="7" name="Google Shape;533;p131">
            <a:extLst>
              <a:ext uri="{FF2B5EF4-FFF2-40B4-BE49-F238E27FC236}">
                <a16:creationId xmlns:a16="http://schemas.microsoft.com/office/drawing/2014/main" id="{6AAC0F4F-D4C2-462E-8D93-549E9608DE88}"/>
              </a:ext>
            </a:extLst>
          </p:cNvPr>
          <p:cNvSpPr/>
          <p:nvPr/>
        </p:nvSpPr>
        <p:spPr>
          <a:xfrm>
            <a:off x="5503325" y="2603652"/>
            <a:ext cx="2126200" cy="322564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33;p131">
            <a:extLst>
              <a:ext uri="{FF2B5EF4-FFF2-40B4-BE49-F238E27FC236}">
                <a16:creationId xmlns:a16="http://schemas.microsoft.com/office/drawing/2014/main" id="{C3986EE9-F0BD-4DAF-BE26-EB833723788E}"/>
              </a:ext>
            </a:extLst>
          </p:cNvPr>
          <p:cNvSpPr/>
          <p:nvPr/>
        </p:nvSpPr>
        <p:spPr>
          <a:xfrm>
            <a:off x="2027729" y="1816176"/>
            <a:ext cx="2126200" cy="161282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839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>
          <a:extLst>
            <a:ext uri="{FF2B5EF4-FFF2-40B4-BE49-F238E27FC236}">
              <a16:creationId xmlns:a16="http://schemas.microsoft.com/office/drawing/2014/main" id="{D52DF238-8271-E12A-9B5F-108704D1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142">
            <a:extLst>
              <a:ext uri="{FF2B5EF4-FFF2-40B4-BE49-F238E27FC236}">
                <a16:creationId xmlns:a16="http://schemas.microsoft.com/office/drawing/2014/main" id="{FCBDA470-7098-29FE-536B-EA573467D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97183"/>
              </p:ext>
            </p:extLst>
          </p:nvPr>
        </p:nvGraphicFramePr>
        <p:xfrm>
          <a:off x="116480" y="-87350"/>
          <a:ext cx="12075520" cy="83345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33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9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Sort By and Filter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dropdown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'o’,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/>
                        <a:t>      events: "event2",</a:t>
                      </a:r>
                    </a:p>
                    <a:p>
                      <a:endParaRPr lang="en-US" dirty="0"/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"sort &amp; filter",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&gt;|product listing",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"product listing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plpProductCategory</a:t>
                      </a:r>
                      <a:r>
                        <a:rPr lang="en-US" dirty="0"/>
                        <a:t>: "products category",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sortBy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"&lt;sort by option&gt;", // only when user has manually sorted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       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filterName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"&lt;filter 1 applied, filter 2 applied, … filter N applied&gt;", // only when filter is applied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       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filterValue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"&lt;filter 1 value, filter 2 value, … filter N value&gt;", // only when filter is applied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In </a:t>
                      </a:r>
                      <a:r>
                        <a:rPr lang="en-IN" sz="1400" u="none" strike="noStrike" cap="none" dirty="0" err="1"/>
                        <a:t>sortBy</a:t>
                      </a:r>
                      <a:r>
                        <a:rPr lang="en-IN" sz="1400" u="none" strike="noStrike" cap="none" dirty="0"/>
                        <a:t>, expected values are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new arrivals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IN" sz="1400" u="none" strike="noStrike" cap="none" dirty="0"/>
                        <a:t>price, low to high</a:t>
                      </a:r>
                      <a:br>
                        <a:rPr lang="en-IN" sz="1400" u="none" strike="noStrike" cap="none" dirty="0"/>
                      </a:br>
                      <a:br>
                        <a:rPr lang="en-IN" sz="1400" u="none" strike="noStrike" cap="none" dirty="0"/>
                      </a:b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0B93DE-6E5A-493C-A87C-61E3D681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229" y="2055440"/>
            <a:ext cx="5743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4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98" descr="A stack of bank cards"/>
          <p:cNvPicPr preferRelativeResize="0"/>
          <p:nvPr/>
        </p:nvPicPr>
        <p:blipFill rotWithShape="1">
          <a:blip r:embed="rId3">
            <a:alphaModFix/>
          </a:blip>
          <a:srcRect t="160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8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8235"/>
                </a:srgbClr>
              </a:gs>
              <a:gs pos="35000">
                <a:srgbClr val="000000">
                  <a:alpha val="44313"/>
                </a:srgbClr>
              </a:gs>
              <a:gs pos="100000">
                <a:srgbClr val="000000">
                  <a:alpha val="8823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8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8"/>
          <p:cNvSpPr txBox="1">
            <a:spLocks noGrp="1"/>
          </p:cNvSpPr>
          <p:nvPr>
            <p:ph type="ctrTitle"/>
          </p:nvPr>
        </p:nvSpPr>
        <p:spPr>
          <a:xfrm>
            <a:off x="479198" y="5686756"/>
            <a:ext cx="9078562" cy="6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rPr lang="en-IN" sz="5100"/>
              <a:t>PDP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9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PDP load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9"/>
          <p:cNvSpPr/>
          <p:nvPr/>
        </p:nvSpPr>
        <p:spPr>
          <a:xfrm>
            <a:off x="3365769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9"/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1A42F-C294-425F-993F-FA51840E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6" y="780288"/>
            <a:ext cx="2686194" cy="529742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4" name="Google Shape;704;p100"/>
          <p:cNvGraphicFramePr/>
          <p:nvPr/>
        </p:nvGraphicFramePr>
        <p:xfrm>
          <a:off x="-65146" y="0"/>
          <a:ext cx="12257146" cy="76944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616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Tracking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 page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onload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pageName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"</a:t>
                      </a:r>
                      <a:r>
                        <a:rPr lang="en-IN" sz="1400" u="none" strike="noStrike" cap="none" dirty="0"/>
                        <a:t>product page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",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events: “event1”,</a:t>
                      </a:r>
                    </a:p>
                    <a:p>
                      <a:r>
                        <a:rPr lang="en-IN" sz="1400" u="none" strike="noStrike" cap="none" dirty="0"/>
                        <a:t> products: "&lt;product category&gt;;&lt;product ID&gt;;;&lt;product selling price&gt;;event5=&lt;product Selling Price&gt;|event9=&lt;product discount amount&gt;|eVar32=&lt;product name&gt;|eVar33=&lt;product category&gt;|eVar41=</a:t>
                      </a:r>
                      <a:r>
                        <a:rPr lang="en-US" sz="1400" u="none" strike="noStrike" cap="none" dirty="0"/>
                        <a:t>&lt;brand of the product&gt;”,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pageName</a:t>
                      </a:r>
                      <a:r>
                        <a:rPr lang="en-US" sz="1400" u="none" strike="noStrike" cap="none" dirty="0"/>
                        <a:t>: "</a:t>
                      </a:r>
                      <a:r>
                        <a:rPr lang="en-IN" sz="1400" u="none" strike="noStrike" cap="none" dirty="0"/>
                        <a:t>product page</a:t>
                      </a:r>
                      <a:r>
                        <a:rPr lang="en-US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channel: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"&lt;android/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&gt;|</a:t>
                      </a:r>
                      <a:r>
                        <a:rPr lang="en-US" sz="1400" u="none" strike="noStrike" cap="none" dirty="0"/>
                        <a:t>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"product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&lt;android/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</a:t>
                      </a:r>
                      <a:r>
                        <a:rPr lang="en-IN" sz="1400" u="none" strike="noStrike" cap="none" dirty="0"/>
                        <a:t>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birth&gt;“, // pass only when user has logged in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pageload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3718C61-F919-4C76-AC80-099D599F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47" y="2838427"/>
            <a:ext cx="5410428" cy="401957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clicking on Add to bag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8221-0DB2-4B1F-A96E-9C99A8A8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985" y="891269"/>
            <a:ext cx="2693974" cy="5767555"/>
          </a:xfrm>
          <a:prstGeom prst="rect">
            <a:avLst/>
          </a:prstGeom>
        </p:spPr>
      </p:pic>
      <p:sp>
        <p:nvSpPr>
          <p:cNvPr id="8" name="Google Shape;715;p101">
            <a:extLst>
              <a:ext uri="{FF2B5EF4-FFF2-40B4-BE49-F238E27FC236}">
                <a16:creationId xmlns:a16="http://schemas.microsoft.com/office/drawing/2014/main" id="{C7CB1D31-ADF7-4C64-9A86-3EA029737C96}"/>
              </a:ext>
            </a:extLst>
          </p:cNvPr>
          <p:cNvSpPr/>
          <p:nvPr/>
        </p:nvSpPr>
        <p:spPr>
          <a:xfrm>
            <a:off x="5173919" y="5966731"/>
            <a:ext cx="1294806" cy="47185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0" name="Google Shape;720;p102"/>
          <p:cNvGraphicFramePr/>
          <p:nvPr/>
        </p:nvGraphicFramePr>
        <p:xfrm>
          <a:off x="-65146" y="0"/>
          <a:ext cx="12257146" cy="94013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24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9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5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Tracking 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Buy now/ Add to bag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Button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linkType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‘o’,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/>
                        <a:t>events: "event2",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     </a:t>
                      </a:r>
                      <a:r>
                        <a:rPr lang="en-US" sz="1400" u="none" strike="noStrike" cap="none" dirty="0">
                          <a:highlight>
                            <a:srgbClr val="FFFF00"/>
                          </a:highlight>
                        </a:rPr>
                        <a:t> // Products syntax with quantity, price, and product-level </a:t>
                      </a:r>
                      <a:r>
                        <a:rPr lang="en-US" sz="1400" u="none" strike="noStrike" cap="none" dirty="0" err="1">
                          <a:highlight>
                            <a:srgbClr val="FFFF00"/>
                          </a:highlight>
                        </a:rPr>
                        <a:t>eVars</a:t>
                      </a:r>
                      <a:endParaRPr lang="en-US" sz="1400" u="none" strike="noStrike" cap="none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/>
                        <a:t>      products: "&lt;product category&gt;;&lt;product ID&gt;;&lt;product quantity&gt;;&lt;product selling price&gt;;event5=&lt;product Selling Price&gt;|event6=&lt;product quantity&gt;|event9=&lt;product discount amount&gt;|eVar32=&lt;product name&gt;|eVar33=&lt;product category&gt;|eVar34=&lt;product color&gt;|eVar35=&lt;product size&gt;|eVar37=&lt;product stock status&gt;|eVar41=&lt;brand of the product&gt;”,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linkName</a:t>
                      </a:r>
                      <a:r>
                        <a:rPr lang="en-US" sz="1400" u="none" strike="noStrike" cap="none" dirty="0"/>
                        <a:t>: “add to bag",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channel: "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&lt;android/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&gt;</a:t>
                      </a:r>
                      <a:r>
                        <a:rPr lang="en-US" sz="1400" u="none" strike="noStrike" cap="none" dirty="0"/>
                        <a:t>|product",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linkPageName</a:t>
                      </a:r>
                      <a:r>
                        <a:rPr lang="en-US" sz="1400" u="none" strike="noStrike" cap="none" dirty="0"/>
                        <a:t>: ”product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addToCart</a:t>
                      </a:r>
                      <a:r>
                        <a:rPr lang="en-US" sz="1400" u="none" strike="noStrike" cap="none" dirty="0"/>
                        <a:t>: 1, //1 will be passed as an integer value only when user has added a product into the cart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 : "&lt;</a:t>
                      </a: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loginStatus</a:t>
                      </a:r>
                      <a:r>
                        <a:rPr lang="en-US" sz="1400" u="none" strike="noStrike" cap="none" dirty="0"/>
                        <a:t> : "&lt;logged-in/guest&gt;" 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addToBagSource</a:t>
                      </a:r>
                      <a:r>
                        <a:rPr lang="en-US" sz="1400" u="none" strike="noStrike" cap="none" dirty="0"/>
                        <a:t>: “&lt;page name or modal name from where product was added”&gt;,</a:t>
                      </a:r>
                      <a:br>
                        <a:rPr lang="en-US" sz="1400" u="none" strike="noStrike" cap="none" dirty="0"/>
                      </a:br>
                      <a:r>
                        <a:rPr lang="en-US" sz="1400" u="none" strike="noStrike" cap="none" dirty="0"/>
                        <a:t>platform: "&lt;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US" sz="1400" u="none" strike="noStrike" cap="none" dirty="0"/>
                        <a:t>&gt;",</a:t>
                      </a:r>
                      <a:br>
                        <a:rPr lang="en-US" sz="1400" u="none" strike="noStrike" cap="none" dirty="0"/>
                      </a:br>
                      <a:r>
                        <a:rPr lang="en-US" sz="1400" u="none" strike="noStrike" cap="none" dirty="0" err="1"/>
                        <a:t>userDetails</a:t>
                      </a:r>
                      <a:r>
                        <a:rPr lang="en-US" sz="1400" u="none" strike="noStrike" cap="none" dirty="0"/>
                        <a:t>: "&lt;gender&gt;|&lt;age&gt;", // pass only when user is logged in</a:t>
                      </a:r>
                      <a:br>
                        <a:rPr lang="en-US" sz="1400" u="none" strike="noStrike" cap="none" dirty="0"/>
                      </a:br>
                      <a:r>
                        <a:rPr lang="en-US" sz="1400" u="none" strike="noStrike" cap="none" dirty="0"/>
                        <a:t>dob: "&lt;date of birth&gt;“, // pass only when user is logged in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'click'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D71877E-1839-47CB-8EF7-90E583CC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140" y="987592"/>
            <a:ext cx="5019675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3"/>
          <p:cNvSpPr txBox="1"/>
          <p:nvPr/>
        </p:nvSpPr>
        <p:spPr>
          <a:xfrm>
            <a:off x="382044" y="71109"/>
            <a:ext cx="7156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All CTA clicks(except add to bag and add to 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wishlist</a:t>
            </a: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03"/>
          <p:cNvSpPr/>
          <p:nvPr/>
        </p:nvSpPr>
        <p:spPr>
          <a:xfrm>
            <a:off x="5059548" y="2110136"/>
            <a:ext cx="846729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30;p103">
            <a:extLst>
              <a:ext uri="{FF2B5EF4-FFF2-40B4-BE49-F238E27FC236}">
                <a16:creationId xmlns:a16="http://schemas.microsoft.com/office/drawing/2014/main" id="{84505DFF-8438-7EC8-8DDC-7120CD5BA7B5}"/>
              </a:ext>
            </a:extLst>
          </p:cNvPr>
          <p:cNvSpPr/>
          <p:nvPr/>
        </p:nvSpPr>
        <p:spPr>
          <a:xfrm>
            <a:off x="6323178" y="4233826"/>
            <a:ext cx="667653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03"/>
          <p:cNvSpPr/>
          <p:nvPr/>
        </p:nvSpPr>
        <p:spPr>
          <a:xfrm>
            <a:off x="5429521" y="3007866"/>
            <a:ext cx="476756" cy="2098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A30F-2770-400E-B576-E94AA50B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3" y="1218891"/>
            <a:ext cx="2067213" cy="4420217"/>
          </a:xfrm>
          <a:prstGeom prst="rect">
            <a:avLst/>
          </a:prstGeom>
        </p:spPr>
      </p:pic>
      <p:sp>
        <p:nvSpPr>
          <p:cNvPr id="13" name="Google Shape;730;p103">
            <a:extLst>
              <a:ext uri="{FF2B5EF4-FFF2-40B4-BE49-F238E27FC236}">
                <a16:creationId xmlns:a16="http://schemas.microsoft.com/office/drawing/2014/main" id="{56E62688-8B20-4588-BBC3-0D886E07C79C}"/>
              </a:ext>
            </a:extLst>
          </p:cNvPr>
          <p:cNvSpPr/>
          <p:nvPr/>
        </p:nvSpPr>
        <p:spPr>
          <a:xfrm>
            <a:off x="5358959" y="4444351"/>
            <a:ext cx="667653" cy="30571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31;p103">
            <a:extLst>
              <a:ext uri="{FF2B5EF4-FFF2-40B4-BE49-F238E27FC236}">
                <a16:creationId xmlns:a16="http://schemas.microsoft.com/office/drawing/2014/main" id="{DA174952-5630-4799-9E0E-29155755CFAD}"/>
              </a:ext>
            </a:extLst>
          </p:cNvPr>
          <p:cNvSpPr/>
          <p:nvPr/>
        </p:nvSpPr>
        <p:spPr>
          <a:xfrm>
            <a:off x="6538869" y="3634055"/>
            <a:ext cx="590737" cy="30571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27;p103">
            <a:extLst>
              <a:ext uri="{FF2B5EF4-FFF2-40B4-BE49-F238E27FC236}">
                <a16:creationId xmlns:a16="http://schemas.microsoft.com/office/drawing/2014/main" id="{FE650AE3-9650-4522-BB7D-7532C5FBDD36}"/>
              </a:ext>
            </a:extLst>
          </p:cNvPr>
          <p:cNvSpPr/>
          <p:nvPr/>
        </p:nvSpPr>
        <p:spPr>
          <a:xfrm>
            <a:off x="5429522" y="5229983"/>
            <a:ext cx="1462598" cy="40912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3"/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Any Products click(from Home to Cart)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0607E-9013-4053-806F-EFD646C5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11" y="1078163"/>
            <a:ext cx="2419350" cy="490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3BC2D-DD33-4163-B601-F42837A7D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05" y="1078163"/>
            <a:ext cx="2534748" cy="4905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4E1B0-BF5D-4802-A6E1-858E52BC8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959" y="983933"/>
            <a:ext cx="2559213" cy="499960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04"/>
          <p:cNvGraphicFramePr/>
          <p:nvPr/>
        </p:nvGraphicFramePr>
        <p:xfrm>
          <a:off x="-65146" y="0"/>
          <a:ext cx="12257145" cy="70543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9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page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linkType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‘o’,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/>
                        <a:t>events: "event2",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&gt;|product",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"product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birth&gt;" // pass only when user is logged in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'click'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// no call should be passed on Product zoom or product images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D1605286-0AAC-FE00-32E8-AF536C8B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9">
            <a:extLst>
              <a:ext uri="{FF2B5EF4-FFF2-40B4-BE49-F238E27FC236}">
                <a16:creationId xmlns:a16="http://schemas.microsoft.com/office/drawing/2014/main" id="{AE71A78F-56C7-CDC8-D3C9-B10FAA671959}"/>
              </a:ext>
            </a:extLst>
          </p:cNvPr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IN" sz="2400" dirty="0">
                <a:highlight>
                  <a:srgbClr val="FFFF00"/>
                </a:highlight>
              </a:rPr>
              <a:t>Notify Popup</a:t>
            </a: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load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9">
            <a:extLst>
              <a:ext uri="{FF2B5EF4-FFF2-40B4-BE49-F238E27FC236}">
                <a16:creationId xmlns:a16="http://schemas.microsoft.com/office/drawing/2014/main" id="{5FED3797-69AB-8881-A173-B6D434AF6D63}"/>
              </a:ext>
            </a:extLst>
          </p:cNvPr>
          <p:cNvSpPr/>
          <p:nvPr/>
        </p:nvSpPr>
        <p:spPr>
          <a:xfrm>
            <a:off x="3365769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9">
            <a:extLst>
              <a:ext uri="{FF2B5EF4-FFF2-40B4-BE49-F238E27FC236}">
                <a16:creationId xmlns:a16="http://schemas.microsoft.com/office/drawing/2014/main" id="{4DB51FE5-B390-6683-954F-52AA60390894}"/>
              </a:ext>
            </a:extLst>
          </p:cNvPr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C8504-F074-4249-8251-6FF97F6F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69" y="1187474"/>
            <a:ext cx="2665088" cy="47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2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73AD52FA-99BC-BEB6-89B3-7D3F40A0E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7E7D922D-648A-6076-B849-78464EF020E1}"/>
              </a:ext>
            </a:extLst>
          </p:cNvPr>
          <p:cNvGraphicFramePr/>
          <p:nvPr/>
        </p:nvGraphicFramePr>
        <p:xfrm>
          <a:off x="-65146" y="0"/>
          <a:ext cx="12257147" cy="72677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Get Notified Modal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pageName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"</a:t>
                      </a:r>
                      <a:r>
                        <a:rPr lang="en-IN" sz="1400" u="none" strike="noStrike" cap="none" dirty="0"/>
                        <a:t>get notified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",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events: “event1”,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pageName</a:t>
                      </a:r>
                      <a:r>
                        <a:rPr lang="en-IN" sz="1400" u="none" strike="noStrike" cap="none" dirty="0"/>
                        <a:t>: ”get notified",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&gt;|product",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dk1"/>
                          </a:solidFill>
                        </a:rPr>
                        <a:t>parentPage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: “</a:t>
                      </a:r>
                      <a:r>
                        <a:rPr lang="en-IN" sz="1400" u="none" strike="noStrike" cap="none" dirty="0"/>
                        <a:t>product page</a:t>
                      </a: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”,</a:t>
                      </a:r>
                      <a:b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</a:b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pageType</a:t>
                      </a:r>
                      <a:r>
                        <a:rPr lang="en-IN" sz="1400" u="none" strike="noStrike" cap="none" dirty="0"/>
                        <a:t> : ”get notified",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has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birth&gt;“, // pass only when user has logged in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pageload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241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9EC64431-BDD4-F3A5-67B6-7BD16BBA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9">
            <a:extLst>
              <a:ext uri="{FF2B5EF4-FFF2-40B4-BE49-F238E27FC236}">
                <a16:creationId xmlns:a16="http://schemas.microsoft.com/office/drawing/2014/main" id="{BE414F43-0C9F-DBC2-D3C1-87A941C32346}"/>
              </a:ext>
            </a:extLst>
          </p:cNvPr>
          <p:cNvSpPr txBox="1"/>
          <p:nvPr/>
        </p:nvSpPr>
        <p:spPr>
          <a:xfrm>
            <a:off x="357672" y="199176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Get Notified Modal - Clicks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9">
            <a:extLst>
              <a:ext uri="{FF2B5EF4-FFF2-40B4-BE49-F238E27FC236}">
                <a16:creationId xmlns:a16="http://schemas.microsoft.com/office/drawing/2014/main" id="{C0CB1AF4-0458-E2D9-D425-C2D69571CBD5}"/>
              </a:ext>
            </a:extLst>
          </p:cNvPr>
          <p:cNvSpPr/>
          <p:nvPr/>
        </p:nvSpPr>
        <p:spPr>
          <a:xfrm>
            <a:off x="5560978" y="1994171"/>
            <a:ext cx="233465" cy="31128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BA9D-C60A-4B38-9A01-7F7699EB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14" y="1695208"/>
            <a:ext cx="2359504" cy="4210096"/>
          </a:xfrm>
          <a:prstGeom prst="rect">
            <a:avLst/>
          </a:prstGeom>
        </p:spPr>
      </p:pic>
      <p:sp>
        <p:nvSpPr>
          <p:cNvPr id="8" name="Google Shape;697;p99">
            <a:extLst>
              <a:ext uri="{FF2B5EF4-FFF2-40B4-BE49-F238E27FC236}">
                <a16:creationId xmlns:a16="http://schemas.microsoft.com/office/drawing/2014/main" id="{D7BE5109-6EEE-4F21-B21F-373C029075AD}"/>
              </a:ext>
            </a:extLst>
          </p:cNvPr>
          <p:cNvSpPr/>
          <p:nvPr/>
        </p:nvSpPr>
        <p:spPr>
          <a:xfrm>
            <a:off x="4938090" y="3800256"/>
            <a:ext cx="2359504" cy="343867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7;p99">
            <a:extLst>
              <a:ext uri="{FF2B5EF4-FFF2-40B4-BE49-F238E27FC236}">
                <a16:creationId xmlns:a16="http://schemas.microsoft.com/office/drawing/2014/main" id="{0EE9C992-E255-4D00-BD61-14E2DE1C8396}"/>
              </a:ext>
            </a:extLst>
          </p:cNvPr>
          <p:cNvSpPr/>
          <p:nvPr/>
        </p:nvSpPr>
        <p:spPr>
          <a:xfrm>
            <a:off x="7058589" y="2305455"/>
            <a:ext cx="239005" cy="343867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880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>
          <a:extLst>
            <a:ext uri="{FF2B5EF4-FFF2-40B4-BE49-F238E27FC236}">
              <a16:creationId xmlns:a16="http://schemas.microsoft.com/office/drawing/2014/main" id="{DF061EB0-E121-45C3-0946-BED3C61E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04">
            <a:extLst>
              <a:ext uri="{FF2B5EF4-FFF2-40B4-BE49-F238E27FC236}">
                <a16:creationId xmlns:a16="http://schemas.microsoft.com/office/drawing/2014/main" id="{75F7FAE0-B315-07CF-A208-EADCCBB34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068849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9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Get Notified Clicks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All CTAs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': '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analytics.track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'};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const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__adobe:{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analytics:{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linkType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‘o’,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/>
                        <a:t>events: "event2",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contextData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cta</a:t>
                      </a:r>
                      <a:r>
                        <a:rPr lang="en-IN" sz="1400" u="none" strike="noStrike" cap="none" dirty="0"/>
                        <a:t> name&gt;",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channel: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&gt;|product",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"get notified",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 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 : "&lt;logged-in/guest&gt;" 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platform: "&lt;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android/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pass only when user is logged in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dob: "&lt;date of birth&gt;“, // pass only when user is logged in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adobeAnalyticsVersion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“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aepedge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”,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eventType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'click'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     }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 };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let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= new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({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xdmData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data: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adobeDatalayer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});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Edge.sendEvent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(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experienceEvent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3429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// no call should be passed on Product zoom or product images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51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52" descr="Shopping cart"/>
          <p:cNvPicPr preferRelativeResize="0"/>
          <p:nvPr/>
        </p:nvPicPr>
        <p:blipFill rotWithShape="1">
          <a:blip r:embed="rId3">
            <a:alphaModFix/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52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52"/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IN" sz="5400">
                <a:solidFill>
                  <a:srgbClr val="FFFFFF"/>
                </a:solidFill>
              </a:rPr>
              <a:t>Cart to Success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cart page 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0A374-7D8F-4E65-9024-9E8C0E91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67" y="1247470"/>
            <a:ext cx="2086266" cy="436305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" name="Google Shape;778;p154"/>
          <p:cNvGraphicFramePr/>
          <p:nvPr>
            <p:extLst>
              <p:ext uri="{D42A27DB-BD31-4B8C-83A1-F6EECF244321}">
                <p14:modId xmlns:p14="http://schemas.microsoft.com/office/powerpoint/2010/main" val="1413313266"/>
              </p:ext>
            </p:extLst>
          </p:nvPr>
        </p:nvGraphicFramePr>
        <p:xfrm>
          <a:off x="-65146" y="0"/>
          <a:ext cx="11942933" cy="95707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34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6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Cart page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{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'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analytics.track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page",​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events: "event1",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products: "&lt;product category&gt;;&lt;product ID&gt;;&lt;product quantity&gt;;&lt;product base price&gt;;event5=&lt;product base Price&gt;|event6=&lt;product quantity&gt;|event9=&lt;product discount amount&gt;;eVar32=&lt;product name&gt;|eVar33=&lt;product category&gt;|eVar34=&lt;product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&gt;|eVar35=&lt;product size&gt;|eVar37=&lt;product stock status&gt;|eVar41=&lt;product brand&gt;|eVar46=&lt;product as Gift Status&gt;,"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contextData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channel: "&lt;</a:t>
                      </a:r>
                      <a:r>
                        <a:rPr lang="en-IN" sz="1400" u="none" strike="noStrike" cap="none" dirty="0"/>
                        <a:t>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US" dirty="0" err="1"/>
                        <a:t>numberOfProducts</a:t>
                      </a:r>
                      <a:r>
                        <a:rPr lang="en-US" dirty="0"/>
                        <a:t>: "&lt;number of total Products available in the cart&gt;",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loginStatus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"cart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platform: "&lt;</a:t>
                      </a:r>
                      <a:r>
                        <a:rPr lang="en-IN" sz="1400" u="none" strike="noStrike" cap="none" dirty="0"/>
                        <a:t>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userDetails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adobeAnalyticsVersion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aepedge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pageload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let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new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xdmData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data: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adobeDatalayer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Edge.sendEvent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experienceEvent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55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product remove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229C8-43D2-4D5A-93C7-B26C17BA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4" y="1471612"/>
            <a:ext cx="2366963" cy="4815949"/>
          </a:xfrm>
          <a:prstGeom prst="rect">
            <a:avLst/>
          </a:prstGeom>
        </p:spPr>
      </p:pic>
      <p:sp>
        <p:nvSpPr>
          <p:cNvPr id="7" name="Google Shape;787;p155">
            <a:extLst>
              <a:ext uri="{FF2B5EF4-FFF2-40B4-BE49-F238E27FC236}">
                <a16:creationId xmlns:a16="http://schemas.microsoft.com/office/drawing/2014/main" id="{ACDDB89D-27C1-4799-9B42-AAD4DBEAF464}"/>
              </a:ext>
            </a:extLst>
          </p:cNvPr>
          <p:cNvSpPr/>
          <p:nvPr/>
        </p:nvSpPr>
        <p:spPr>
          <a:xfrm>
            <a:off x="6274051" y="3314701"/>
            <a:ext cx="1248720" cy="28575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061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2" name="Google Shape;792;p156"/>
          <p:cNvGraphicFramePr/>
          <p:nvPr>
            <p:extLst>
              <p:ext uri="{D42A27DB-BD31-4B8C-83A1-F6EECF244321}">
                <p14:modId xmlns:p14="http://schemas.microsoft.com/office/powerpoint/2010/main" val="2245478270"/>
              </p:ext>
            </p:extLst>
          </p:nvPr>
        </p:nvGraphicFramePr>
        <p:xfrm>
          <a:off x="-65146" y="0"/>
          <a:ext cx="12257146" cy="87612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89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0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Remove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Button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 = {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'</a:t>
                      </a:r>
                      <a:r>
                        <a:rPr lang="en-IN" sz="1400" u="none" strike="noStrike" cap="none" dirty="0" err="1"/>
                        <a:t>analytics.track</a:t>
                      </a:r>
                      <a:r>
                        <a:rPr lang="en-IN" sz="1400" u="none" strike="noStrike" cap="none" dirty="0"/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const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r>
                        <a:rPr lang="en-IN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</a:t>
                      </a:r>
                      <a:r>
                        <a:rPr lang="en-IN" sz="1400" u="none" strike="noStrike" cap="none" dirty="0" err="1"/>
                        <a:t>linkType</a:t>
                      </a:r>
                      <a:r>
                        <a:rPr lang="en-IN" sz="1400" u="none" strike="noStrike" cap="none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// Products syntax with quantity, price, and product-level </a:t>
                      </a:r>
                      <a:r>
                        <a:rPr lang="en-IN" sz="1400" u="none" strike="noStrike" cap="none" dirty="0" err="1"/>
                        <a:t>eVars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products: "&lt;product category&gt;;&lt;product ID&gt;;&lt;product quantity&gt;;&lt;product selling price&gt;;event5=&lt;product Selling Price&gt;|event6=&lt;product quantity&gt;|event9=&lt;product discount amount&gt;;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eVar32=&lt;product name&gt;|eVar33=&lt;product category&gt;|eVar34=&lt;product </a:t>
                      </a:r>
                      <a:r>
                        <a:rPr lang="en-IN" sz="1400" u="none" strike="noStrike" cap="none" dirty="0" err="1"/>
                        <a:t>color</a:t>
                      </a:r>
                      <a:r>
                        <a:rPr lang="en-IN" sz="1400" u="none" strike="noStrike" cap="none" dirty="0"/>
                        <a:t>&gt;|eVar35=&lt;product size&gt;|eVar37=&lt;product stock status&gt;|eVar41=&lt;product brand&gt;|eVar46=&lt;product as Gift Status&gt;“,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</a:t>
                      </a:r>
                      <a:r>
                        <a:rPr lang="en-IN" sz="1400" u="none" strike="noStrike" cap="none" dirty="0" err="1"/>
                        <a:t>contextData</a:t>
                      </a:r>
                      <a:r>
                        <a:rPr lang="en-IN" sz="1400" u="none" strike="noStrike" cap="none" dirty="0"/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linkName</a:t>
                      </a:r>
                      <a:r>
                        <a:rPr lang="en-IN" sz="1400" u="none" strike="noStrike" cap="none" dirty="0"/>
                        <a:t>: "remove product",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"cart page",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removefromcart</a:t>
                      </a:r>
                      <a:r>
                        <a:rPr lang="en-IN" sz="1400" u="none" strike="noStrike" cap="none" dirty="0"/>
                        <a:t>: 1, // only pass when product is removed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channel: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: "&lt;</a:t>
                      </a:r>
                      <a:r>
                        <a:rPr lang="en-IN" sz="1400" u="none" strike="noStrike" cap="none" dirty="0" err="1"/>
                        <a:t>customerID</a:t>
                      </a:r>
                      <a:r>
                        <a:rPr lang="en-IN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loginStatus</a:t>
                      </a:r>
                      <a:r>
                        <a:rPr lang="en-IN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platform: "&lt;android/</a:t>
                      </a:r>
                      <a:r>
                        <a:rPr lang="en-IN" sz="1400" u="none" strike="noStrike" cap="none" dirty="0" err="1"/>
                        <a:t>ios</a:t>
                      </a:r>
                      <a:r>
                        <a:rPr lang="en-IN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userDetails</a:t>
                      </a:r>
                      <a:r>
                        <a:rPr lang="en-IN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adobeAnalyticsVersion</a:t>
                      </a:r>
                      <a:r>
                        <a:rPr lang="en-IN" sz="1400" u="none" strike="noStrike" cap="none" dirty="0"/>
                        <a:t>: "</a:t>
                      </a:r>
                      <a:r>
                        <a:rPr lang="en-IN" sz="1400" u="none" strike="noStrike" cap="none" dirty="0" err="1"/>
                        <a:t>aepedge</a:t>
                      </a:r>
                      <a:r>
                        <a:rPr lang="en-IN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eventType</a:t>
                      </a:r>
                      <a:r>
                        <a:rPr lang="en-IN" sz="1400" u="none" strike="noStrike" cap="none" dirty="0"/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let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 = new 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: </a:t>
                      </a:r>
                      <a:r>
                        <a:rPr lang="en-IN" sz="1400" u="none" strike="noStrike" cap="none" dirty="0" err="1"/>
                        <a:t>xdmData</a:t>
                      </a:r>
                      <a:r>
                        <a:rPr lang="en-IN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data: </a:t>
                      </a:r>
                      <a:r>
                        <a:rPr lang="en-IN" sz="1400" u="none" strike="noStrike" cap="none" dirty="0" err="1"/>
                        <a:t>adobeDatalayer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Edge.sendEvent</a:t>
                      </a:r>
                      <a:r>
                        <a:rPr lang="en-IN" sz="1400" u="none" strike="noStrike" cap="none" dirty="0"/>
                        <a:t>(</a:t>
                      </a:r>
                      <a:r>
                        <a:rPr lang="en-IN" sz="1400" u="none" strike="noStrike" cap="none" dirty="0" err="1"/>
                        <a:t>experienceEvent</a:t>
                      </a:r>
                      <a:r>
                        <a:rPr lang="en-IN" sz="1400" u="none" strike="noStrike" cap="none" dirty="0"/>
                        <a:t>);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IN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48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55"/>
          <p:cNvGraphicFramePr/>
          <p:nvPr>
            <p:extLst>
              <p:ext uri="{D42A27DB-BD31-4B8C-83A1-F6EECF244321}">
                <p14:modId xmlns:p14="http://schemas.microsoft.com/office/powerpoint/2010/main" val="516363967"/>
              </p:ext>
            </p:extLst>
          </p:nvPr>
        </p:nvGraphicFramePr>
        <p:xfrm>
          <a:off x="-65146" y="0"/>
          <a:ext cx="12257146" cy="854788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62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9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Product clicks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Product click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const </a:t>
                      </a:r>
                      <a:r>
                        <a:rPr lang="en-US" sz="1400" u="none" strike="noStrike" cap="none" dirty="0" err="1"/>
                        <a:t>xdmData</a:t>
                      </a:r>
                      <a:r>
                        <a:rPr lang="en-US" sz="1400" u="none" strike="noStrike" cap="none" dirty="0"/>
                        <a:t> = { </a:t>
                      </a:r>
                      <a:r>
                        <a:rPr lang="en-US" sz="1400" u="none" strike="noStrike" cap="none" dirty="0" err="1"/>
                        <a:t>eventType</a:t>
                      </a:r>
                      <a:r>
                        <a:rPr lang="en-US" sz="1400" u="none" strike="noStrike" cap="none" dirty="0"/>
                        <a:t>: '</a:t>
                      </a:r>
                      <a:r>
                        <a:rPr lang="en-US" sz="1400" u="none" strike="noStrike" cap="none" dirty="0" err="1"/>
                        <a:t>analytics.track</a:t>
                      </a:r>
                      <a:r>
                        <a:rPr lang="en-US" sz="1400" u="none" strike="noStrike" cap="none" dirty="0"/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const </a:t>
                      </a:r>
                      <a:r>
                        <a:rPr lang="en-US" sz="1400" u="none" strike="noStrike" cap="none" dirty="0" err="1"/>
                        <a:t>adobeDatalayer</a:t>
                      </a:r>
                      <a:r>
                        <a:rPr lang="en-US" sz="1400" u="none" strike="noStrike" cap="none" dirty="0"/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</a:t>
                      </a:r>
                      <a:r>
                        <a:rPr lang="en-US" sz="1400" u="none" strike="noStrike" cap="none" dirty="0" err="1"/>
                        <a:t>linkType</a:t>
                      </a:r>
                      <a:r>
                        <a:rPr lang="en-US" sz="1400" u="none" strike="noStrike" cap="none" dirty="0"/>
                        <a:t>: 'o’,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// Products syntax with dynamic placeholders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products: "&lt;product category&gt;;&lt;product id&gt;;;;;eVar32=&lt;product name&gt;|eVar39=&lt;position of the product clicked&gt;|eVar41=&lt;brand of the product&gt;",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</a:t>
                      </a:r>
                      <a:r>
                        <a:rPr lang="en-US" sz="1400" u="none" strike="noStrike" cap="none" dirty="0" err="1"/>
                        <a:t>contextData</a:t>
                      </a:r>
                      <a:r>
                        <a:rPr lang="en-US" sz="1400" u="none" strike="noStrike" cap="none" dirty="0"/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linkName</a:t>
                      </a:r>
                      <a:r>
                        <a:rPr lang="en-US" sz="1400" u="none" strike="noStrike" cap="none" dirty="0"/>
                        <a:t>: "product click",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channel: "&lt;android/</a:t>
                      </a:r>
                      <a:r>
                        <a:rPr lang="en-US" sz="1400" u="none" strike="noStrike" cap="none" dirty="0" err="1"/>
                        <a:t>ios</a:t>
                      </a:r>
                      <a:r>
                        <a:rPr lang="en-US" sz="1400" u="none" strike="noStrike" cap="none" dirty="0"/>
                        <a:t>&gt;|&lt;page name without the word 'page'&gt;", // e.g., home, category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</a:t>
                      </a:r>
                      <a:r>
                        <a:rPr lang="en-IN" sz="1400" u="none" strike="noStrike" cap="none" dirty="0" err="1"/>
                        <a:t>linkPageName</a:t>
                      </a:r>
                      <a:r>
                        <a:rPr lang="en-IN" sz="1400" u="none" strike="noStrike" cap="none" dirty="0"/>
                        <a:t>: “&lt;page name&gt;", //the name of the page from where the product was clicked, </a:t>
                      </a: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home page, product listing page , etc.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: "&lt;</a:t>
                      </a: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loginStatus</a:t>
                      </a:r>
                      <a:r>
                        <a:rPr lang="en-US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pfm</a:t>
                      </a:r>
                      <a:r>
                        <a:rPr lang="en-US" sz="1400" u="none" strike="noStrike" cap="none" dirty="0"/>
                        <a:t>: "&lt;section of the page/ product finding source&gt;",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platform: "&lt;android/</a:t>
                      </a:r>
                      <a:r>
                        <a:rPr lang="en-US" sz="1400" u="none" strike="noStrike" cap="none" dirty="0" err="1"/>
                        <a:t>ios</a:t>
                      </a:r>
                      <a:r>
                        <a:rPr lang="en-US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userDetails</a:t>
                      </a:r>
                      <a:r>
                        <a:rPr lang="en-US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adobeAnalyticsVersion</a:t>
                      </a:r>
                      <a:r>
                        <a:rPr lang="en-US" sz="1400" u="none" strike="noStrike" cap="none" dirty="0"/>
                        <a:t>: "</a:t>
                      </a:r>
                      <a:r>
                        <a:rPr lang="en-US" sz="1400" u="none" strike="noStrike" cap="none" dirty="0" err="1"/>
                        <a:t>aepedge</a:t>
                      </a:r>
                      <a:r>
                        <a:rPr lang="en-US" sz="1400" u="none" strike="noStrike" cap="none" dirty="0"/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eventType</a:t>
                      </a:r>
                      <a:r>
                        <a:rPr lang="en-US" sz="1400" u="none" strike="noStrike" cap="none" dirty="0"/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let </a:t>
                      </a:r>
                      <a:r>
                        <a:rPr lang="en-US" sz="1400" u="none" strike="noStrike" cap="none" dirty="0" err="1"/>
                        <a:t>experienceEvent</a:t>
                      </a:r>
                      <a:r>
                        <a:rPr lang="en-US" sz="1400" u="none" strike="noStrike" cap="none" dirty="0"/>
                        <a:t> = new </a:t>
                      </a:r>
                      <a:r>
                        <a:rPr lang="en-US" sz="1400" u="none" strike="noStrike" cap="none" dirty="0" err="1"/>
                        <a:t>ExperienceEvent</a:t>
                      </a:r>
                      <a:r>
                        <a:rPr lang="en-US" sz="1400" u="none" strike="noStrike" cap="none" dirty="0"/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</a:t>
                      </a:r>
                      <a:r>
                        <a:rPr lang="en-US" sz="1400" u="none" strike="noStrike" cap="none" dirty="0" err="1"/>
                        <a:t>xdmData</a:t>
                      </a:r>
                      <a:r>
                        <a:rPr lang="en-US" sz="1400" u="none" strike="noStrike" cap="none" dirty="0"/>
                        <a:t>: </a:t>
                      </a:r>
                      <a:r>
                        <a:rPr lang="en-US" sz="1400" u="none" strike="noStrike" cap="none" dirty="0" err="1"/>
                        <a:t>xdmData</a:t>
                      </a:r>
                      <a:r>
                        <a:rPr lang="en-US" sz="1400" u="none" strike="noStrike" cap="none" dirty="0"/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data: </a:t>
                      </a:r>
                      <a:r>
                        <a:rPr lang="en-US" sz="1400" u="none" strike="noStrike" cap="none" dirty="0" err="1"/>
                        <a:t>adobeDatalayer</a:t>
                      </a: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Edge.sendEvent</a:t>
                      </a:r>
                      <a:r>
                        <a:rPr lang="en-US" sz="1400" u="none" strike="noStrike" cap="none" dirty="0"/>
                        <a:t>(</a:t>
                      </a:r>
                      <a:r>
                        <a:rPr lang="en-US" sz="1400" u="none" strike="noStrike" cap="none" dirty="0" err="1"/>
                        <a:t>experienceEvent</a:t>
                      </a:r>
                      <a:r>
                        <a:rPr lang="en-US" sz="1400" u="none" strike="noStrike" cap="none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pfm</a:t>
                      </a:r>
                      <a:r>
                        <a:rPr lang="en-IN" sz="1400" u="none" strike="noStrike" cap="none" dirty="0"/>
                        <a:t> means product finding method, the expected values will be the section of the page from where the user has found the product. 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“home product slider”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“internal search”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“internal campaign”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“similar products”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“top picks”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“breadcrumb”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“navigation/browsing”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“promos”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wishlist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“collections”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“cross-Sell”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“campaign landing pages”</a:t>
                      </a:r>
                      <a:b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69D5CA4-FD00-4A0C-B4C5-BE12E01A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8" y="4075656"/>
            <a:ext cx="4944809" cy="3247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AF874-F86E-4A6D-B651-A3821EE1E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8" y="681493"/>
            <a:ext cx="4966031" cy="314798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>
          <a:extLst>
            <a:ext uri="{FF2B5EF4-FFF2-40B4-BE49-F238E27FC236}">
              <a16:creationId xmlns:a16="http://schemas.microsoft.com/office/drawing/2014/main" id="{1625A8D5-143E-03FA-F434-1E2CD04B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55">
            <a:extLst>
              <a:ext uri="{FF2B5EF4-FFF2-40B4-BE49-F238E27FC236}">
                <a16:creationId xmlns:a16="http://schemas.microsoft.com/office/drawing/2014/main" id="{0F7F69F4-FB0B-F604-C958-232FD0CE44EA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move to </a:t>
            </a:r>
            <a:r>
              <a:rPr lang="en-IN" sz="24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wishlist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B43E31-D49E-499F-AA1B-CF86275B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90" y="945284"/>
            <a:ext cx="2581410" cy="5252273"/>
          </a:xfrm>
          <a:prstGeom prst="rect">
            <a:avLst/>
          </a:prstGeom>
        </p:spPr>
      </p:pic>
      <p:sp>
        <p:nvSpPr>
          <p:cNvPr id="7" name="Google Shape;787;p155">
            <a:extLst>
              <a:ext uri="{FF2B5EF4-FFF2-40B4-BE49-F238E27FC236}">
                <a16:creationId xmlns:a16="http://schemas.microsoft.com/office/drawing/2014/main" id="{203C383C-E436-4BF2-A271-64F5734383D8}"/>
              </a:ext>
            </a:extLst>
          </p:cNvPr>
          <p:cNvSpPr/>
          <p:nvPr/>
        </p:nvSpPr>
        <p:spPr>
          <a:xfrm>
            <a:off x="5443538" y="2628900"/>
            <a:ext cx="1324016" cy="30003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31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B7AEB04C-B805-54F4-10B1-19CB9B92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15">
            <a:extLst>
              <a:ext uri="{FF2B5EF4-FFF2-40B4-BE49-F238E27FC236}">
                <a16:creationId xmlns:a16="http://schemas.microsoft.com/office/drawing/2014/main" id="{5E2A2A89-EDC8-05AB-3755-9997030EF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537863"/>
              </p:ext>
            </p:extLst>
          </p:nvPr>
        </p:nvGraphicFramePr>
        <p:xfrm>
          <a:off x="-65146" y="0"/>
          <a:ext cx="12257146" cy="94013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114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9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Add to wishlist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Icon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 = {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 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      events: "event2", 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     </a:t>
                      </a:r>
                      <a:r>
                        <a:rPr lang="en-IN" sz="1400" u="none" strike="noStrike" cap="none" dirty="0"/>
                        <a:t>// Products syntax with quantity, price, and product-level </a:t>
                      </a:r>
                      <a:r>
                        <a:rPr lang="en-IN" sz="1400" u="none" strike="noStrike" cap="none" dirty="0" err="1"/>
                        <a:t>eVars</a:t>
                      </a: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products: "&lt;product category&gt;;&lt;product ID&gt;;&lt;product quantity&gt;;&lt;product selling price&gt;;;eVar32=&lt;product name&gt;|eVar33=&lt;product category&gt;|eVar41=&lt;product brand&gt;“,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 "&lt;add to </a:t>
                      </a:r>
                      <a:r>
                        <a:rPr lang="en-US" dirty="0" err="1"/>
                        <a:t>wishlist</a:t>
                      </a:r>
                      <a:r>
                        <a:rPr lang="en-US" dirty="0"/>
                        <a:t>/remove from </a:t>
                      </a:r>
                      <a:r>
                        <a:rPr lang="en-US" dirty="0" err="1"/>
                        <a:t>wishlist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 “cart page",</a:t>
                      </a:r>
                      <a:br>
                        <a:rPr lang="en-US" dirty="0"/>
                      </a:br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wishlistAdded</a:t>
                      </a:r>
                      <a:r>
                        <a:rPr lang="en-US" dirty="0"/>
                        <a:t>: 1, // Only pass when product is added to </a:t>
                      </a:r>
                      <a:r>
                        <a:rPr lang="en-US" dirty="0" err="1"/>
                        <a:t>wishlist</a:t>
                      </a:r>
                      <a:endParaRPr lang="en-US" dirty="0"/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&gt;|&lt;page name without the word 'page'&gt;", // e.g., home, category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 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"click"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br>
                        <a:rPr lang="en-IN" sz="1400" u="none" strike="noStrike" cap="none" dirty="0"/>
                      </a:b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15">
            <a:extLst>
              <a:ext uri="{FF2B5EF4-FFF2-40B4-BE49-F238E27FC236}">
                <a16:creationId xmlns:a16="http://schemas.microsoft.com/office/drawing/2014/main" id="{706109A0-F05B-9456-C7AC-8F23031E61E8}"/>
              </a:ext>
            </a:extLst>
          </p:cNvPr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2508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7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successful response for quantity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C7174-01B8-4480-83AD-8ECD86F0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1" y="611108"/>
            <a:ext cx="2802059" cy="5949395"/>
          </a:xfrm>
          <a:prstGeom prst="rect">
            <a:avLst/>
          </a:prstGeom>
        </p:spPr>
      </p:pic>
      <p:sp>
        <p:nvSpPr>
          <p:cNvPr id="11" name="Google Shape;800;p157">
            <a:extLst>
              <a:ext uri="{FF2B5EF4-FFF2-40B4-BE49-F238E27FC236}">
                <a16:creationId xmlns:a16="http://schemas.microsoft.com/office/drawing/2014/main" id="{C55F6C91-5CB4-4496-B8F9-4DE3D0B66FBB}"/>
              </a:ext>
            </a:extLst>
          </p:cNvPr>
          <p:cNvSpPr/>
          <p:nvPr/>
        </p:nvSpPr>
        <p:spPr>
          <a:xfrm>
            <a:off x="2879512" y="2820323"/>
            <a:ext cx="718789" cy="28771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00;p157">
            <a:extLst>
              <a:ext uri="{FF2B5EF4-FFF2-40B4-BE49-F238E27FC236}">
                <a16:creationId xmlns:a16="http://schemas.microsoft.com/office/drawing/2014/main" id="{DCA99AD3-1681-42C3-AC92-3DFFB6A7C698}"/>
              </a:ext>
            </a:extLst>
          </p:cNvPr>
          <p:cNvSpPr/>
          <p:nvPr/>
        </p:nvSpPr>
        <p:spPr>
          <a:xfrm>
            <a:off x="2879512" y="4024283"/>
            <a:ext cx="718789" cy="28771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025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/>
          <p:cNvGraphicFramePr/>
          <p:nvPr>
            <p:extLst>
              <p:ext uri="{D42A27DB-BD31-4B8C-83A1-F6EECF244321}">
                <p14:modId xmlns:p14="http://schemas.microsoft.com/office/powerpoint/2010/main" val="4286137719"/>
              </p:ext>
            </p:extLst>
          </p:nvPr>
        </p:nvGraphicFramePr>
        <p:xfrm>
          <a:off x="-65146" y="0"/>
          <a:ext cx="12257145" cy="940132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Expected Values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Increment​/decrement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dropdown button​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// Products syntax with quantity, price, and product-level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eVars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products: "&lt;product category&gt;;&lt;product ID&gt;;&lt;product quantity&gt;;&lt;product selling price&gt;;event5=&lt;product Selling Price&gt;|event6=&lt;product quantity&gt;|event9=&lt;product discount amount&gt;;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eVar32=&lt;product name&gt;|eVar33=&lt;product category&gt;|eVar34=&lt;product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color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&gt;|eVar35=&lt;product size&gt;|eVar37=&lt;product stock status&gt;|eVar41=&lt;product brand&gt;|eVar46=&lt;product as Gift Status&gt;“,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:“&lt;product quantity increased/product quantity decreased&gt;",​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068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2A250BE9-8829-D8E1-47F2-CBE1177E0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FE7BB40D-5561-022A-A924-9DD099C208BE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send as gift click</a:t>
            </a:r>
            <a:endParaRPr lang="en-I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07420-6762-4489-94D4-24FE9CF0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1031168"/>
            <a:ext cx="2430778" cy="5221212"/>
          </a:xfrm>
          <a:prstGeom prst="rect">
            <a:avLst/>
          </a:prstGeom>
        </p:spPr>
      </p:pic>
      <p:sp>
        <p:nvSpPr>
          <p:cNvPr id="10" name="Google Shape;787;p155">
            <a:extLst>
              <a:ext uri="{FF2B5EF4-FFF2-40B4-BE49-F238E27FC236}">
                <a16:creationId xmlns:a16="http://schemas.microsoft.com/office/drawing/2014/main" id="{8F61BC68-BD2D-468F-A8D7-4FA84B6003D2}"/>
              </a:ext>
            </a:extLst>
          </p:cNvPr>
          <p:cNvSpPr/>
          <p:nvPr/>
        </p:nvSpPr>
        <p:spPr>
          <a:xfrm>
            <a:off x="2341771" y="1655366"/>
            <a:ext cx="1291558" cy="550149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154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B3B30583-AC05-70A9-1707-3C95267E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B3E6790D-C95A-567A-481A-A16D20619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491463"/>
              </p:ext>
            </p:extLst>
          </p:nvPr>
        </p:nvGraphicFramePr>
        <p:xfrm>
          <a:off x="-65146" y="0"/>
          <a:ext cx="12257145" cy="76944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Send as gift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:“send as gift",​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“cart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244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2E9E1AD5-3151-D5E8-6AD3-45034FF1B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F9C60744-7AD4-4970-B369-B903B2FDC2EE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send as gift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3B1DF-4427-409E-9EC4-D14C31BD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880" y="611108"/>
            <a:ext cx="2691161" cy="57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79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EF7534AC-E282-2E8E-DD13-D9B9FA04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BC64141B-AFA5-F6A3-D6EE-53F2BC8C7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641618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Launch variables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Select item as gift modal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"select item as gift",</a:t>
                      </a:r>
                    </a:p>
                    <a:p>
                      <a:r>
                        <a:rPr lang="en-US" dirty="0"/>
                        <a:t>      events: "event1",</a:t>
                      </a:r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"select item as gift",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&gt;|cart",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parentPage</a:t>
                      </a:r>
                      <a:r>
                        <a:rPr lang="en-US" dirty="0"/>
                        <a:t>: "cart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"select item as gift",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367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10030072-2908-8F1C-9C8B-725D87C7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D2C3B005-56CD-A01B-845E-40C0766A7FF1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send as gift CTA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ACC64-9F7B-44DB-8508-B9F92EEF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" y="611108"/>
            <a:ext cx="28289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9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B3A5D7A1-FF49-110C-0D52-5B25982C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964BD756-A645-C9AB-71D4-CFCEF53AB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146314"/>
              </p:ext>
            </p:extLst>
          </p:nvPr>
        </p:nvGraphicFramePr>
        <p:xfrm>
          <a:off x="-65146" y="0"/>
          <a:ext cx="12257145" cy="87612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clicks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// Products syntax with quantity, price, and product-level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eVars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products: "&lt;product category&gt;;&lt;product ID&gt;;&lt;product quantity&gt;;&lt;product selling price&gt;;event5=&lt;product Selling Price&gt;|event6=&lt;product quantity&gt;|event9=&lt;product discount amount&gt;;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 eVar32=&lt;product name&gt;|eVar33=&lt;product category&gt;|eVar34=&lt;product </a:t>
                      </a:r>
                      <a:r>
                        <a:rPr lang="en-IN" sz="1400" u="none" strike="noStrike" cap="none" dirty="0" err="1">
                          <a:highlight>
                            <a:srgbClr val="FFFF00"/>
                          </a:highlight>
                        </a:rPr>
                        <a:t>color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&gt;|eVar35=&lt;product size&gt;|eVar37=&lt;product stock status&gt;|eVar41=&lt;product brand&gt;|eVar46=&lt;product as Gift Status&gt;“,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61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>
            <a:spLocks noGrp="1"/>
          </p:cNvSpPr>
          <p:nvPr>
            <p:ph type="subTitle" idx="1"/>
          </p:nvPr>
        </p:nvSpPr>
        <p:spPr>
          <a:xfrm>
            <a:off x="-91263" y="139094"/>
            <a:ext cx="4977160" cy="65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>
                <a:highlight>
                  <a:srgbClr val="FFFF00"/>
                </a:highlight>
              </a:rPr>
              <a:t>Menu Navigation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FE117-E544-46E0-A611-C64EBBF4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5" y="1057275"/>
            <a:ext cx="5614355" cy="3731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C03C5-264B-4F9D-8BA0-D89B36E6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05" y="796822"/>
            <a:ext cx="5944391" cy="41066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6A8032-CC60-43AE-A134-8AC1DCCCC5C8}"/>
              </a:ext>
            </a:extLst>
          </p:cNvPr>
          <p:cNvSpPr/>
          <p:nvPr/>
        </p:nvSpPr>
        <p:spPr>
          <a:xfrm>
            <a:off x="2540881" y="1659149"/>
            <a:ext cx="1596155" cy="2832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CC0A3A-6EBD-45AA-9EDC-36AC65D5BE50}"/>
              </a:ext>
            </a:extLst>
          </p:cNvPr>
          <p:cNvSpPr/>
          <p:nvPr/>
        </p:nvSpPr>
        <p:spPr>
          <a:xfrm>
            <a:off x="6277404" y="1676188"/>
            <a:ext cx="1596155" cy="2987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A7BB2-A18B-4166-8805-B99A0E5046C6}"/>
              </a:ext>
            </a:extLst>
          </p:cNvPr>
          <p:cNvSpPr/>
          <p:nvPr/>
        </p:nvSpPr>
        <p:spPr>
          <a:xfrm>
            <a:off x="8304324" y="1676188"/>
            <a:ext cx="1596155" cy="2987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33175-0593-4B22-BBED-8BE61E5C1E72}"/>
              </a:ext>
            </a:extLst>
          </p:cNvPr>
          <p:cNvSpPr/>
          <p:nvPr/>
        </p:nvSpPr>
        <p:spPr>
          <a:xfrm>
            <a:off x="10331244" y="1676188"/>
            <a:ext cx="1596155" cy="2987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F0D59-412B-40F3-B807-11D88DF08F40}"/>
              </a:ext>
            </a:extLst>
          </p:cNvPr>
          <p:cNvSpPr/>
          <p:nvPr/>
        </p:nvSpPr>
        <p:spPr>
          <a:xfrm>
            <a:off x="695366" y="4160520"/>
            <a:ext cx="1596155" cy="331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2EC36-52DA-46AD-8D13-4FE4A3AE2035}"/>
              </a:ext>
            </a:extLst>
          </p:cNvPr>
          <p:cNvSpPr/>
          <p:nvPr/>
        </p:nvSpPr>
        <p:spPr>
          <a:xfrm>
            <a:off x="4386853" y="1659148"/>
            <a:ext cx="1596155" cy="2832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283FEC-A2A9-4FB7-A575-A739396D7096}"/>
              </a:ext>
            </a:extLst>
          </p:cNvPr>
          <p:cNvSpPr/>
          <p:nvPr/>
        </p:nvSpPr>
        <p:spPr>
          <a:xfrm>
            <a:off x="2540880" y="1240049"/>
            <a:ext cx="1596155" cy="337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183170-4C64-4F27-898E-CB76858543FD}"/>
              </a:ext>
            </a:extLst>
          </p:cNvPr>
          <p:cNvSpPr/>
          <p:nvPr/>
        </p:nvSpPr>
        <p:spPr>
          <a:xfrm>
            <a:off x="4386853" y="1240049"/>
            <a:ext cx="1596155" cy="337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F1E29C-6D2A-458F-BED1-B2D657C2D8BA}"/>
              </a:ext>
            </a:extLst>
          </p:cNvPr>
          <p:cNvSpPr/>
          <p:nvPr/>
        </p:nvSpPr>
        <p:spPr>
          <a:xfrm>
            <a:off x="6187258" y="1240049"/>
            <a:ext cx="1596155" cy="337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752827-898E-4378-8B9E-9E01EE902339}"/>
              </a:ext>
            </a:extLst>
          </p:cNvPr>
          <p:cNvSpPr/>
          <p:nvPr/>
        </p:nvSpPr>
        <p:spPr>
          <a:xfrm>
            <a:off x="8256785" y="1240049"/>
            <a:ext cx="1596155" cy="337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1043A-8E4A-4282-8FBA-0C37E0E04B8C}"/>
              </a:ext>
            </a:extLst>
          </p:cNvPr>
          <p:cNvSpPr/>
          <p:nvPr/>
        </p:nvSpPr>
        <p:spPr>
          <a:xfrm>
            <a:off x="10331244" y="1240049"/>
            <a:ext cx="1596155" cy="337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2EA7D6-DBE7-4C42-B65F-F0F32A6E4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702" y="4870977"/>
            <a:ext cx="3105151" cy="19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87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C83A923A-1E19-85B4-C96F-86889F25D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CB13B006-2DBB-649A-D6AD-E5A91E8F534D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gift wrap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F3D79-3C36-4029-9B5B-548BEB64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5" y="611108"/>
            <a:ext cx="26765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42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2CBAAECB-5E28-6CC5-AB5F-39FB8779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9F678DBE-837B-E5FC-DB4C-5DD77E825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281842"/>
              </p:ext>
            </p:extLst>
          </p:nvPr>
        </p:nvGraphicFramePr>
        <p:xfrm>
          <a:off x="-65146" y="0"/>
          <a:ext cx="12257147" cy="70543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Wrap your Gift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</a:t>
                      </a:r>
                      <a:r>
                        <a:rPr lang="en-IN" sz="1400" u="none" strike="noStrike" cap="none" dirty="0"/>
                        <a:t>wrap your gift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 events: "event1", 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</a:t>
                      </a:r>
                      <a:r>
                        <a:rPr lang="en-IN" sz="1400" u="none" strike="noStrike" cap="none" dirty="0"/>
                        <a:t>wrap your gift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&gt;|cart",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parentPage</a:t>
                      </a:r>
                      <a:r>
                        <a:rPr lang="en-US" dirty="0"/>
                        <a:t>: "cart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</a:t>
                      </a:r>
                      <a:r>
                        <a:rPr lang="en-IN" sz="1400" u="none" strike="noStrike" cap="none" dirty="0"/>
                        <a:t>wrap your gift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596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03D0EFF1-A047-1497-6456-5A1DE8758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7FB73B0F-FF50-A1D5-279D-941AED77230A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Continue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F82DA-6C44-4003-8BB0-06D2D0F8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7" y="679688"/>
            <a:ext cx="2638425" cy="5695950"/>
          </a:xfrm>
          <a:prstGeom prst="rect">
            <a:avLst/>
          </a:prstGeom>
        </p:spPr>
      </p:pic>
      <p:sp>
        <p:nvSpPr>
          <p:cNvPr id="8" name="Google Shape;787;p155">
            <a:extLst>
              <a:ext uri="{FF2B5EF4-FFF2-40B4-BE49-F238E27FC236}">
                <a16:creationId xmlns:a16="http://schemas.microsoft.com/office/drawing/2014/main" id="{EA3F57FA-E5F4-4F70-9FDF-1260A33DBD32}"/>
              </a:ext>
            </a:extLst>
          </p:cNvPr>
          <p:cNvSpPr/>
          <p:nvPr/>
        </p:nvSpPr>
        <p:spPr>
          <a:xfrm>
            <a:off x="1772381" y="5986743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319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87C13DC7-8316-F790-E0E3-B74722FB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5C68A54F-84D1-BD5B-BEC2-B0313FA75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59274"/>
              </p:ext>
            </p:extLst>
          </p:nvPr>
        </p:nvGraphicFramePr>
        <p:xfrm>
          <a:off x="-65146" y="0"/>
          <a:ext cx="12257145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Continue CTA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79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A1908DFF-C5D4-AFAF-F12A-CD2DD2B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626BEDC0-A85A-E82E-D2FF-2404D9A31A09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Confirm Gifting Click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F9678-6D2A-4FCE-A247-2C8020F1D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75" y="611108"/>
            <a:ext cx="2790825" cy="5848350"/>
          </a:xfrm>
          <a:prstGeom prst="rect">
            <a:avLst/>
          </a:prstGeom>
        </p:spPr>
      </p:pic>
      <p:sp>
        <p:nvSpPr>
          <p:cNvPr id="8" name="Google Shape;787;p155">
            <a:extLst>
              <a:ext uri="{FF2B5EF4-FFF2-40B4-BE49-F238E27FC236}">
                <a16:creationId xmlns:a16="http://schemas.microsoft.com/office/drawing/2014/main" id="{1472A2F8-74CE-494D-AFEF-616198BDFD13}"/>
              </a:ext>
            </a:extLst>
          </p:cNvPr>
          <p:cNvSpPr/>
          <p:nvPr/>
        </p:nvSpPr>
        <p:spPr>
          <a:xfrm>
            <a:off x="1794041" y="5922386"/>
            <a:ext cx="1186291" cy="53707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582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7D02A9AF-F485-0674-C6A0-F60648AA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4941186C-52C2-316C-7308-6363076B0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89801"/>
              </p:ext>
            </p:extLst>
          </p:nvPr>
        </p:nvGraphicFramePr>
        <p:xfrm>
          <a:off x="-65146" y="0"/>
          <a:ext cx="12257145" cy="108948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 gifting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Multiple Products can be passed using comma(,) as a separator highlighted below for second product//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:“&lt;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562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CB873EF3-E181-74C0-80F5-FDE8DCEA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5D8752D7-CB42-C60D-489F-34E24727DCE8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review gifting 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66AD2-8BA9-4190-A752-6447C71B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40" y="1166497"/>
            <a:ext cx="210531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9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>
          <a:extLst>
            <a:ext uri="{FF2B5EF4-FFF2-40B4-BE49-F238E27FC236}">
              <a16:creationId xmlns:a16="http://schemas.microsoft.com/office/drawing/2014/main" id="{3BA85E5F-F475-ACA6-3312-E29B12F8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164">
            <a:extLst>
              <a:ext uri="{FF2B5EF4-FFF2-40B4-BE49-F238E27FC236}">
                <a16:creationId xmlns:a16="http://schemas.microsoft.com/office/drawing/2014/main" id="{B7A4B842-EFB1-95A1-C0BD-444097DE8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423035"/>
              </p:ext>
            </p:extLst>
          </p:nvPr>
        </p:nvGraphicFramePr>
        <p:xfrm>
          <a:off x="-65146" y="0"/>
          <a:ext cx="12257147" cy="6858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Review gifting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onView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const 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 = {</a:t>
                      </a:r>
                    </a:p>
                    <a:p>
                      <a:r>
                        <a:rPr lang="en-US" dirty="0"/>
                        <a:t>  __adobe: {</a:t>
                      </a:r>
                    </a:p>
                    <a:p>
                      <a:r>
                        <a:rPr lang="en-US" dirty="0"/>
                        <a:t>    analytics: {</a:t>
                      </a:r>
                    </a:p>
                    <a:p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"review</a:t>
                      </a:r>
                      <a:r>
                        <a:rPr lang="en-IN" sz="1400" u="none" strike="noStrike" cap="none" dirty="0"/>
                        <a:t> gifting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 events: "event1", 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      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 {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pageName</a:t>
                      </a:r>
                      <a:r>
                        <a:rPr lang="en-US" dirty="0"/>
                        <a:t>: “review</a:t>
                      </a:r>
                      <a:r>
                        <a:rPr lang="en-IN" sz="1400" u="none" strike="noStrike" cap="none" dirty="0"/>
                        <a:t> gifting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channel: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&gt;|cart",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parentPage</a:t>
                      </a:r>
                      <a:r>
                        <a:rPr lang="en-US" dirty="0"/>
                        <a:t>: "cart page",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: "&lt;</a:t>
                      </a:r>
                      <a:r>
                        <a:rPr lang="en-US" dirty="0" err="1"/>
                        <a:t>customerID</a:t>
                      </a:r>
                      <a:r>
                        <a:rPr lang="en-US" dirty="0"/>
                        <a:t>&gt;", // only pass when available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loginStatus</a:t>
                      </a:r>
                      <a:r>
                        <a:rPr lang="en-US" dirty="0"/>
                        <a:t>: "&lt;logged-in/guest&gt;",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pageType</a:t>
                      </a:r>
                      <a:r>
                        <a:rPr lang="en-US" dirty="0"/>
                        <a:t>: "review</a:t>
                      </a:r>
                      <a:r>
                        <a:rPr lang="en-IN" sz="1400" u="none" strike="noStrike" cap="none" dirty="0"/>
                        <a:t> gifting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platform: "&lt;android/</a:t>
                      </a:r>
                      <a:r>
                        <a:rPr lang="en-US" dirty="0" err="1"/>
                        <a:t>ios</a:t>
                      </a:r>
                      <a:r>
                        <a:rPr lang="en-US" dirty="0"/>
                        <a:t>&gt;",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userDetails</a:t>
                      </a:r>
                      <a:r>
                        <a:rPr lang="en-US" dirty="0"/>
                        <a:t>: "&lt;gender&gt;|&lt;age&gt;", // only when user is logged in</a:t>
                      </a:r>
                    </a:p>
                    <a:p>
                      <a:r>
                        <a:rPr lang="en-US" dirty="0"/>
                        <a:t>        dob: "&lt;date of birth&gt;", // only when user is logged in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adobeAnalyticsVersion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aepedge</a:t>
                      </a:r>
                      <a:r>
                        <a:rPr lang="en-US" dirty="0"/>
                        <a:t>",</a:t>
                      </a:r>
                    </a:p>
                    <a:p>
                      <a:r>
                        <a:rPr lang="en-US" dirty="0"/>
                        <a:t>        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 "</a:t>
                      </a:r>
                      <a:r>
                        <a:rPr lang="en-US" dirty="0" err="1"/>
                        <a:t>pageload</a:t>
                      </a:r>
                      <a:r>
                        <a:rPr lang="en-US" dirty="0"/>
                        <a:t>"</a:t>
                      </a:r>
                    </a:p>
                    <a:p>
                      <a:r>
                        <a:rPr lang="en-US" dirty="0"/>
                        <a:t>      }</a:t>
                      </a:r>
                    </a:p>
                    <a:p>
                      <a:r>
                        <a:rPr lang="en-US" dirty="0"/>
                        <a:t>    }</a:t>
                      </a:r>
                    </a:p>
                    <a:p>
                      <a:r>
                        <a:rPr lang="en-US" dirty="0"/>
                        <a:t>  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let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 = new 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 data: 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121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>
          <a:extLst>
            <a:ext uri="{FF2B5EF4-FFF2-40B4-BE49-F238E27FC236}">
              <a16:creationId xmlns:a16="http://schemas.microsoft.com/office/drawing/2014/main" id="{A0689B96-7315-7636-B161-2977B7AB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3">
            <a:extLst>
              <a:ext uri="{FF2B5EF4-FFF2-40B4-BE49-F238E27FC236}">
                <a16:creationId xmlns:a16="http://schemas.microsoft.com/office/drawing/2014/main" id="{0B14B809-70CD-20A0-B1E2-7A8AF72A7F26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CTA clicks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58E00-CD75-4682-A7B2-AFEE3FF6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70" y="611108"/>
            <a:ext cx="2809875" cy="6000750"/>
          </a:xfrm>
          <a:prstGeom prst="rect">
            <a:avLst/>
          </a:prstGeom>
        </p:spPr>
      </p:pic>
      <p:sp>
        <p:nvSpPr>
          <p:cNvPr id="9" name="Google Shape;826;p161">
            <a:extLst>
              <a:ext uri="{FF2B5EF4-FFF2-40B4-BE49-F238E27FC236}">
                <a16:creationId xmlns:a16="http://schemas.microsoft.com/office/drawing/2014/main" id="{DCE8268D-2657-46D2-BC7D-5E6C4F76854F}"/>
              </a:ext>
            </a:extLst>
          </p:cNvPr>
          <p:cNvSpPr/>
          <p:nvPr/>
        </p:nvSpPr>
        <p:spPr>
          <a:xfrm>
            <a:off x="1449952" y="5808182"/>
            <a:ext cx="1987910" cy="58114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46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>
          <a:extLst>
            <a:ext uri="{FF2B5EF4-FFF2-40B4-BE49-F238E27FC236}">
              <a16:creationId xmlns:a16="http://schemas.microsoft.com/office/drawing/2014/main" id="{62630F35-130F-F990-52C7-D0C59D2E6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158">
            <a:extLst>
              <a:ext uri="{FF2B5EF4-FFF2-40B4-BE49-F238E27FC236}">
                <a16:creationId xmlns:a16="http://schemas.microsoft.com/office/drawing/2014/main" id="{1EDF6603-42DE-D8B9-6FBA-0769F860F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664421"/>
              </p:ext>
            </p:extLst>
          </p:nvPr>
        </p:nvGraphicFramePr>
        <p:xfrm>
          <a:off x="-65146" y="0"/>
          <a:ext cx="12257145" cy="108948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clicks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 button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// Multiple Products can be passed using comma(,) as a separator highlighted below for second product//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“&lt;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name&gt;",​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33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9"/>
          <p:cNvGraphicFramePr/>
          <p:nvPr>
            <p:extLst>
              <p:ext uri="{D42A27DB-BD31-4B8C-83A1-F6EECF244321}">
                <p14:modId xmlns:p14="http://schemas.microsoft.com/office/powerpoint/2010/main" val="2916432250"/>
              </p:ext>
            </p:extLst>
          </p:nvPr>
        </p:nvGraphicFramePr>
        <p:xfrm>
          <a:off x="-65146" y="0"/>
          <a:ext cx="12257146" cy="70543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959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0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1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Menu Navigation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Menu CTAs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 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 = { 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 '</a:t>
                      </a:r>
                      <a:r>
                        <a:rPr lang="en-US" dirty="0" err="1"/>
                        <a:t>analytics.track</a:t>
                      </a:r>
                      <a:r>
                        <a:rPr lang="en-US" dirty="0"/>
                        <a:t>' };</a:t>
                      </a:r>
                    </a:p>
                    <a:p>
                      <a:r>
                        <a:rPr lang="en-US" dirty="0"/>
                        <a:t>const </a:t>
                      </a:r>
                      <a:r>
                        <a:rPr lang="en-US" dirty="0" err="1"/>
                        <a:t>adobeDatalayer</a:t>
                      </a:r>
                      <a:r>
                        <a:rPr lang="en-US" dirty="0"/>
                        <a:t> = {</a:t>
                      </a:r>
                    </a:p>
                    <a:p>
                      <a:r>
                        <a:rPr lang="en-US" dirty="0"/>
                        <a:t>  __adobe: {</a:t>
                      </a:r>
                    </a:p>
                    <a:p>
                      <a:r>
                        <a:rPr lang="en-US" dirty="0"/>
                        <a:t>    analytics: {</a:t>
                      </a:r>
                      <a:br>
                        <a:rPr lang="en-US" dirty="0"/>
                      </a:br>
                      <a:r>
                        <a:rPr lang="en-US" dirty="0"/>
                        <a:t>      </a:t>
                      </a:r>
                      <a:r>
                        <a:rPr lang="en-US" dirty="0" err="1"/>
                        <a:t>linkType</a:t>
                      </a:r>
                      <a:r>
                        <a:rPr lang="en-US" dirty="0"/>
                        <a:t>: ’o’,</a:t>
                      </a:r>
                      <a:br>
                        <a:rPr lang="en-US" dirty="0"/>
                      </a:br>
                      <a:r>
                        <a:rPr lang="en-US" dirty="0"/>
                        <a:t>      events: "event2",</a:t>
                      </a:r>
                    </a:p>
                    <a:p>
                      <a:r>
                        <a:rPr lang="en-US" dirty="0"/>
                        <a:t>      </a:t>
                      </a:r>
                      <a:r>
                        <a:rPr lang="en-US" dirty="0" err="1"/>
                        <a:t>contextData</a:t>
                      </a:r>
                      <a:r>
                        <a:rPr lang="en-US" dirty="0"/>
                        <a:t>: {</a:t>
                      </a:r>
                    </a:p>
                    <a:p>
                      <a:r>
                        <a:rPr lang="en-US" dirty="0"/>
                        <a:t>        </a:t>
                      </a:r>
                      <a:r>
                        <a:rPr lang="en-US" dirty="0" err="1"/>
                        <a:t>linkName</a:t>
                      </a:r>
                      <a:r>
                        <a:rPr lang="en-US" dirty="0"/>
                        <a:t>: "menu navigation",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        channel: "</a:t>
                      </a:r>
                      <a:r>
                        <a:rPr lang="en-US" sz="1400" u="none" strike="noStrike" cap="none" dirty="0"/>
                        <a:t>&lt;android/</a:t>
                      </a:r>
                      <a:r>
                        <a:rPr lang="en-US" sz="1400" u="none" strike="noStrike" cap="none" dirty="0" err="1"/>
                        <a:t>ios</a:t>
                      </a:r>
                      <a:r>
                        <a:rPr lang="en-US" sz="1400" u="none" strike="noStrike" cap="none" dirty="0"/>
                        <a:t>&gt;|</a:t>
                      </a:r>
                      <a:r>
                        <a:rPr lang="en-US" dirty="0"/>
                        <a:t>&lt;page name without the word 'page'&gt;", // e.g., home, category&lt;/page name without the word 'page'&gt;</a:t>
                      </a:r>
                    </a:p>
                    <a:p>
                      <a:r>
                        <a:rPr lang="en-US" dirty="0"/>
                        <a:t>        </a:t>
                      </a:r>
                      <a:r>
                        <a:rPr lang="en-US" dirty="0" err="1"/>
                        <a:t>linkPageName</a:t>
                      </a:r>
                      <a:r>
                        <a:rPr lang="en-US" dirty="0"/>
                        <a:t>: "&lt;page name from where the menu was clicked&gt;", //</a:t>
                      </a:r>
                      <a:r>
                        <a:rPr lang="en-US" dirty="0" err="1"/>
                        <a:t>e.g..page</a:t>
                      </a:r>
                      <a:r>
                        <a:rPr lang="en-US" dirty="0"/>
                        <a:t> name from where the menu was clicked&gt;</a:t>
                      </a:r>
                    </a:p>
                    <a:p>
                      <a:r>
                        <a:rPr lang="en-US" dirty="0"/>
                        <a:t>        </a:t>
                      </a:r>
                      <a:r>
                        <a:rPr lang="en-US" dirty="0" err="1"/>
                        <a:t>menuNavigation</a:t>
                      </a:r>
                      <a:r>
                        <a:rPr lang="en-US" dirty="0"/>
                        <a:t>: "&lt;section 1 : section 2 : … : section n&gt;” // </a:t>
                      </a:r>
                      <a:r>
                        <a:rPr lang="en-IN" sz="1400" u="none" strike="noStrike" cap="none" dirty="0" err="1"/>
                        <a:t>menuNavigation</a:t>
                      </a:r>
                      <a:r>
                        <a:rPr lang="en-IN" sz="1400" u="none" strike="noStrike" cap="none" dirty="0"/>
                        <a:t> : “</a:t>
                      </a:r>
                      <a:r>
                        <a:rPr lang="en-IN" sz="1400" u="none" strike="noStrike" cap="none" dirty="0" err="1"/>
                        <a:t>beauty:lips:lipstick</a:t>
                      </a:r>
                      <a:r>
                        <a:rPr lang="en-IN" sz="1400" u="none" strike="noStrike" cap="none" dirty="0"/>
                        <a:t>”,</a:t>
                      </a:r>
                      <a:endParaRPr lang="en-US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/>
                        <a:t>        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: "&lt;</a:t>
                      </a:r>
                      <a:r>
                        <a:rPr lang="en-US" sz="1400" u="none" strike="noStrike" cap="none" dirty="0" err="1"/>
                        <a:t>customerID</a:t>
                      </a:r>
                      <a:r>
                        <a:rPr lang="en-US" sz="1400" u="none" strike="noStrike" cap="none" dirty="0"/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loginStatus</a:t>
                      </a:r>
                      <a:r>
                        <a:rPr lang="en-US" sz="1400" u="none" strike="noStrike" cap="none" dirty="0"/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platform: "&lt;android/</a:t>
                      </a:r>
                      <a:r>
                        <a:rPr lang="en-US" sz="1400" u="none" strike="noStrike" cap="none" dirty="0" err="1"/>
                        <a:t>ios</a:t>
                      </a:r>
                      <a:r>
                        <a:rPr lang="en-US" sz="1400" u="none" strike="noStrike" cap="none" dirty="0"/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userDetails</a:t>
                      </a:r>
                      <a:r>
                        <a:rPr lang="en-US" sz="1400" u="none" strike="noStrike" cap="none" dirty="0"/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  </a:t>
                      </a:r>
                      <a:r>
                        <a:rPr lang="en-US" sz="1400" u="none" strike="noStrike" cap="none" dirty="0" err="1"/>
                        <a:t>adobeAnalyticsVersion</a:t>
                      </a:r>
                      <a:r>
                        <a:rPr lang="en-US" sz="1400" u="none" strike="noStrike" cap="none" dirty="0"/>
                        <a:t>: "</a:t>
                      </a:r>
                      <a:r>
                        <a:rPr lang="en-US" sz="1400" u="none" strike="noStrike" cap="none" dirty="0" err="1"/>
                        <a:t>aepedge</a:t>
                      </a:r>
                      <a:r>
                        <a:rPr lang="en-US" sz="1400" u="none" strike="noStrike" cap="none" dirty="0"/>
                        <a:t>",</a:t>
                      </a:r>
                      <a:br>
                        <a:rPr lang="en-US" sz="1400" u="none" strike="noStrike" cap="none" dirty="0"/>
                      </a:br>
                      <a:r>
                        <a:rPr lang="en-US" dirty="0"/>
                        <a:t>        </a:t>
                      </a:r>
                      <a:r>
                        <a:rPr lang="en-US" dirty="0" err="1"/>
                        <a:t>eventType</a:t>
                      </a:r>
                      <a:r>
                        <a:rPr lang="en-US" dirty="0"/>
                        <a:t>: "click"</a:t>
                      </a:r>
                    </a:p>
                    <a:p>
                      <a:r>
                        <a:rPr lang="en-US" dirty="0"/>
                        <a:t>      }</a:t>
                      </a:r>
                    </a:p>
                    <a:p>
                      <a:r>
                        <a:rPr lang="en-US" dirty="0"/>
                        <a:t>    }</a:t>
                      </a:r>
                    </a:p>
                    <a:p>
                      <a:r>
                        <a:rPr lang="en-US" dirty="0"/>
                        <a:t>  }</a:t>
                      </a:r>
                    </a:p>
                    <a:p>
                      <a:r>
                        <a:rPr lang="en-US" dirty="0"/>
                        <a:t>};</a:t>
                      </a:r>
                    </a:p>
                    <a:p>
                      <a:r>
                        <a:rPr lang="en-US" dirty="0"/>
                        <a:t>let 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 = new 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({</a:t>
                      </a:r>
                    </a:p>
                    <a:p>
                      <a:r>
                        <a:rPr lang="en-US" dirty="0"/>
                        <a:t>  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: </a:t>
                      </a:r>
                      <a:r>
                        <a:rPr lang="en-US" dirty="0" err="1"/>
                        <a:t>xdmData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  data: </a:t>
                      </a:r>
                      <a:r>
                        <a:rPr lang="en-US" dirty="0" err="1"/>
                        <a:t>adobeDatalayer</a:t>
                      </a:r>
                      <a:endParaRPr lang="en-US" dirty="0"/>
                    </a:p>
                    <a:p>
                      <a:r>
                        <a:rPr lang="en-US" dirty="0"/>
                        <a:t>});</a:t>
                      </a:r>
                    </a:p>
                    <a:p>
                      <a:r>
                        <a:rPr lang="en-US" dirty="0" err="1"/>
                        <a:t>Edge.sendEvent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experienceEvent</a:t>
                      </a:r>
                      <a:r>
                        <a:rPr lang="en-US" dirty="0"/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 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menuNavigation</a:t>
                      </a:r>
                      <a:r>
                        <a:rPr lang="en-IN" sz="1400" u="none" strike="noStrike" cap="none" dirty="0"/>
                        <a:t> will have the value in the hierarchy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Eg</a:t>
                      </a:r>
                      <a:r>
                        <a:rPr lang="en-IN" sz="1400" u="none" strike="noStrike" cap="none" dirty="0"/>
                        <a:t> : </a:t>
                      </a:r>
                      <a:r>
                        <a:rPr lang="en-IN" sz="1400" u="none" strike="noStrike" cap="none" dirty="0" err="1"/>
                        <a:t>menuNavigation</a:t>
                      </a:r>
                      <a:r>
                        <a:rPr lang="en-IN" sz="1400" u="none" strike="noStrike" cap="none" dirty="0"/>
                        <a:t> : “</a:t>
                      </a:r>
                      <a:r>
                        <a:rPr lang="en-IN" sz="1400" u="none" strike="noStrike" cap="none" dirty="0" err="1"/>
                        <a:t>beauty:lips:lipstick</a:t>
                      </a:r>
                      <a:r>
                        <a:rPr lang="en-IN" sz="1400" u="none" strike="noStrike" cap="none" dirty="0"/>
                        <a:t>”,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4F8BA14-3AC8-451F-AD2C-F835F895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70" y="1935678"/>
            <a:ext cx="4933950" cy="4210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4B4B6C-DFE9-4429-8577-9AA99055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570" y="2049978"/>
            <a:ext cx="32004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7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Apply/Remove code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10865-9B02-406D-B71E-27FFAB43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21" y="673578"/>
            <a:ext cx="2705100" cy="5857875"/>
          </a:xfrm>
          <a:prstGeom prst="rect">
            <a:avLst/>
          </a:prstGeom>
        </p:spPr>
      </p:pic>
      <p:sp>
        <p:nvSpPr>
          <p:cNvPr id="9" name="Google Shape;863;p167">
            <a:extLst>
              <a:ext uri="{FF2B5EF4-FFF2-40B4-BE49-F238E27FC236}">
                <a16:creationId xmlns:a16="http://schemas.microsoft.com/office/drawing/2014/main" id="{4DD1508E-6722-46A8-BA29-21F00B843EEE}"/>
              </a:ext>
            </a:extLst>
          </p:cNvPr>
          <p:cNvSpPr/>
          <p:nvPr/>
        </p:nvSpPr>
        <p:spPr>
          <a:xfrm>
            <a:off x="403220" y="1415667"/>
            <a:ext cx="2500000" cy="3384933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C4DCE-FCA0-4FC1-8A70-557D816C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471" y="611108"/>
            <a:ext cx="2752725" cy="5905500"/>
          </a:xfrm>
          <a:prstGeom prst="rect">
            <a:avLst/>
          </a:prstGeom>
        </p:spPr>
      </p:pic>
      <p:sp>
        <p:nvSpPr>
          <p:cNvPr id="12" name="Google Shape;863;p167">
            <a:extLst>
              <a:ext uri="{FF2B5EF4-FFF2-40B4-BE49-F238E27FC236}">
                <a16:creationId xmlns:a16="http://schemas.microsoft.com/office/drawing/2014/main" id="{83ABAE08-D1FF-445D-A4B8-1CA18378FE08}"/>
              </a:ext>
            </a:extLst>
          </p:cNvPr>
          <p:cNvSpPr/>
          <p:nvPr/>
        </p:nvSpPr>
        <p:spPr>
          <a:xfrm>
            <a:off x="5669945" y="2068830"/>
            <a:ext cx="604106" cy="845545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" name="Google Shape;868;p168"/>
          <p:cNvGraphicFramePr/>
          <p:nvPr>
            <p:extLst>
              <p:ext uri="{D42A27DB-BD31-4B8C-83A1-F6EECF244321}">
                <p14:modId xmlns:p14="http://schemas.microsoft.com/office/powerpoint/2010/main" val="2540724414"/>
              </p:ext>
            </p:extLst>
          </p:nvPr>
        </p:nvGraphicFramePr>
        <p:xfrm>
          <a:off x="-65146" y="0"/>
          <a:ext cx="12257146" cy="918796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1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6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Coupon Apply/Remove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“&lt;coupon apply/remove coupon&gt;",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"&lt;coupon code&gt;-&lt;offer value&gt;”, // only when coupon is applied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:"&lt;coupon code&gt;-&lt;offer value&gt;”, // only when coupon is removed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highlight>
                          <a:srgbClr val="CDD4E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If a coupon is applied as per below example:-​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coupon code is Welcome500, Additional 10% off, which save Rs 1500 on the order value.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appliedCouponCode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“Welcome500-1500"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85750" marR="0" lvl="0" indent="-196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69"/>
          <p:cNvSpPr txBox="1"/>
          <p:nvPr/>
        </p:nvSpPr>
        <p:spPr>
          <a:xfrm>
            <a:off x="203764" y="9229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On click of </a:t>
            </a:r>
            <a:r>
              <a:rPr lang="en-IN" sz="2400" dirty="0">
                <a:highlight>
                  <a:srgbClr val="FFFF00"/>
                </a:highlight>
              </a:rPr>
              <a:t>checkout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E52D2-2B7C-4568-92BD-8F96C200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707807"/>
            <a:ext cx="2781300" cy="6000750"/>
          </a:xfrm>
          <a:prstGeom prst="rect">
            <a:avLst/>
          </a:prstGeom>
        </p:spPr>
      </p:pic>
      <p:sp>
        <p:nvSpPr>
          <p:cNvPr id="7" name="Google Shape;877;p169">
            <a:extLst>
              <a:ext uri="{FF2B5EF4-FFF2-40B4-BE49-F238E27FC236}">
                <a16:creationId xmlns:a16="http://schemas.microsoft.com/office/drawing/2014/main" id="{52334F0B-F9DA-4C58-A8A2-F218EE010B61}"/>
              </a:ext>
            </a:extLst>
          </p:cNvPr>
          <p:cNvSpPr/>
          <p:nvPr/>
        </p:nvSpPr>
        <p:spPr>
          <a:xfrm>
            <a:off x="1780691" y="5890927"/>
            <a:ext cx="1672683" cy="51853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170"/>
          <p:cNvGraphicFramePr/>
          <p:nvPr>
            <p:extLst>
              <p:ext uri="{D42A27DB-BD31-4B8C-83A1-F6EECF244321}">
                <p14:modId xmlns:p14="http://schemas.microsoft.com/office/powerpoint/2010/main" val="3251384744"/>
              </p:ext>
            </p:extLst>
          </p:nvPr>
        </p:nvGraphicFramePr>
        <p:xfrm>
          <a:off x="-65146" y="0"/>
          <a:ext cx="12257146" cy="1217500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205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Proceed to checkout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Button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>
                          <a:highlight>
                            <a:srgbClr val="CDD4EA"/>
                          </a:highlight>
                        </a:rPr>
                        <a:t>: “proceed to checkout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"cart page",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US" dirty="0" err="1">
                          <a:highlight>
                            <a:srgbClr val="CDD4EA"/>
                          </a:highlight>
                        </a:rPr>
                        <a:t>numberOfProducts</a:t>
                      </a:r>
                      <a:r>
                        <a:rPr lang="en-US" dirty="0">
                          <a:highlight>
                            <a:srgbClr val="CDD4EA"/>
                          </a:highlight>
                        </a:rPr>
                        <a:t>: "&lt;number of total Products available in the cart&gt;",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r>
                        <a:rPr lang="en-IN" sz="1400" b="1" u="none" strike="noStrike" cap="none" dirty="0" err="1"/>
                        <a:t>productMarkPrice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MRP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productQuantity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have the quantity selected for the product.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brandName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brand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>
          <a:extLst>
            <a:ext uri="{FF2B5EF4-FFF2-40B4-BE49-F238E27FC236}">
              <a16:creationId xmlns:a16="http://schemas.microsoft.com/office/drawing/2014/main" id="{C3D4D999-5AD2-7BEE-2B2B-3DF57DDE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1">
            <a:extLst>
              <a:ext uri="{FF2B5EF4-FFF2-40B4-BE49-F238E27FC236}">
                <a16:creationId xmlns:a16="http://schemas.microsoft.com/office/drawing/2014/main" id="{AABC2A9F-9824-4C2F-7D67-BB522EFE5945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Delivery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6FB39-82D7-48FB-9403-72576C7E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" y="611108"/>
            <a:ext cx="27336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0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>
          <a:extLst>
            <a:ext uri="{FF2B5EF4-FFF2-40B4-BE49-F238E27FC236}">
              <a16:creationId xmlns:a16="http://schemas.microsoft.com/office/drawing/2014/main" id="{61F625D2-C338-CE72-B454-9216D4076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" name="Google Shape;778;p154">
            <a:extLst>
              <a:ext uri="{FF2B5EF4-FFF2-40B4-BE49-F238E27FC236}">
                <a16:creationId xmlns:a16="http://schemas.microsoft.com/office/drawing/2014/main" id="{0105D6D6-9C54-C5AB-FD2E-7B6A1D41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162122"/>
              </p:ext>
            </p:extLst>
          </p:nvPr>
        </p:nvGraphicFramePr>
        <p:xfrm>
          <a:off x="-65146" y="0"/>
          <a:ext cx="12257146" cy="1281508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534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6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Delivery page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”delivery page",​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”delivery page",​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”delivery page",​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productID</a:t>
                      </a:r>
                      <a:r>
                        <a:rPr lang="en-IN" sz="1400" b="1" u="none" strike="noStrike" cap="none" dirty="0"/>
                        <a:t>:</a:t>
                      </a:r>
                      <a:r>
                        <a:rPr lang="en-IN" sz="1400" u="none" strike="noStrike" cap="none" dirty="0"/>
                        <a:t> will have the value of SKU ID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productCategory</a:t>
                      </a:r>
                      <a:r>
                        <a:rPr lang="en-IN" sz="1400" u="none" strike="noStrike" cap="none" dirty="0"/>
                        <a:t>: will have the category of the product.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productSellPrice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will contain the actual selling price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productName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name of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stockStatus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it will show the quantity of the product available in the stock.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color</a:t>
                      </a:r>
                      <a:r>
                        <a:rPr lang="en-IN" sz="1400" b="1" u="none" strike="noStrike" cap="none" dirty="0"/>
                        <a:t>: </a:t>
                      </a:r>
                      <a:r>
                        <a:rPr lang="en-IN" sz="1400" b="0" u="none" strike="noStrike" cap="none" dirty="0"/>
                        <a:t>example values: Red.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/>
                        <a:t>size: </a:t>
                      </a:r>
                      <a:r>
                        <a:rPr lang="en-IN" sz="1400" b="0" u="none" strike="noStrike" cap="none" dirty="0"/>
                        <a:t>example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42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b="0" u="none" strike="noStrike" cap="none" dirty="0"/>
                        <a:t>L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productDiscount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will have the discount applied on the product.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productAsGift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“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yes,no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,…yes”, by default it will be “no”.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3364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1"/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Address 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6E77B-B7B8-4B3D-8E98-948A362D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04" y="893656"/>
            <a:ext cx="2671896" cy="535715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6" name="Google Shape;896;p172"/>
          <p:cNvGraphicFramePr/>
          <p:nvPr>
            <p:extLst>
              <p:ext uri="{D42A27DB-BD31-4B8C-83A1-F6EECF244321}">
                <p14:modId xmlns:p14="http://schemas.microsoft.com/office/powerpoint/2010/main" val="975673296"/>
              </p:ext>
            </p:extLst>
          </p:nvPr>
        </p:nvGraphicFramePr>
        <p:xfrm>
          <a:off x="-65147" y="0"/>
          <a:ext cx="12172682" cy="119616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Page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Select Address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onLoad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”select address",​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"event1",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pageName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”select address",​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parentPage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:”delivery page”,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pageType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”select address",​</a:t>
                      </a:r>
                      <a:b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>
          <a:extLst>
            <a:ext uri="{FF2B5EF4-FFF2-40B4-BE49-F238E27FC236}">
              <a16:creationId xmlns:a16="http://schemas.microsoft.com/office/drawing/2014/main" id="{821FCB60-6337-2E95-F582-916F1801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1">
            <a:extLst>
              <a:ext uri="{FF2B5EF4-FFF2-40B4-BE49-F238E27FC236}">
                <a16:creationId xmlns:a16="http://schemas.microsoft.com/office/drawing/2014/main" id="{5331E7B8-F10D-F8BA-5915-C2BC8804AE65}"/>
              </a:ext>
            </a:extLst>
          </p:cNvPr>
          <p:cNvSpPr txBox="1"/>
          <p:nvPr/>
        </p:nvSpPr>
        <p:spPr>
          <a:xfrm>
            <a:off x="203764" y="149443"/>
            <a:ext cx="6070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Delivery Here CTA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A20929-656C-45BB-900A-425AEFBA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661987"/>
            <a:ext cx="2571750" cy="5534025"/>
          </a:xfrm>
          <a:prstGeom prst="rect">
            <a:avLst/>
          </a:prstGeom>
        </p:spPr>
      </p:pic>
      <p:sp>
        <p:nvSpPr>
          <p:cNvPr id="17" name="Google Shape;904;p173">
            <a:extLst>
              <a:ext uri="{FF2B5EF4-FFF2-40B4-BE49-F238E27FC236}">
                <a16:creationId xmlns:a16="http://schemas.microsoft.com/office/drawing/2014/main" id="{1A5452EB-065B-46F5-BAB0-E95A4CE6BEC8}"/>
              </a:ext>
            </a:extLst>
          </p:cNvPr>
          <p:cNvSpPr/>
          <p:nvPr/>
        </p:nvSpPr>
        <p:spPr>
          <a:xfrm>
            <a:off x="5415803" y="5378714"/>
            <a:ext cx="1360393" cy="649711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847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>
          <a:extLst>
            <a:ext uri="{FF2B5EF4-FFF2-40B4-BE49-F238E27FC236}">
              <a16:creationId xmlns:a16="http://schemas.microsoft.com/office/drawing/2014/main" id="{7970E32F-906E-788D-B9AB-75E749A0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p174">
            <a:extLst>
              <a:ext uri="{FF2B5EF4-FFF2-40B4-BE49-F238E27FC236}">
                <a16:creationId xmlns:a16="http://schemas.microsoft.com/office/drawing/2014/main" id="{D0650D65-0BDB-C8EE-0B47-29EBE8FE9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73004"/>
              </p:ext>
            </p:extLst>
          </p:nvPr>
        </p:nvGraphicFramePr>
        <p:xfrm>
          <a:off x="-65146" y="0"/>
          <a:ext cx="12257146" cy="10894840"/>
        </p:xfrm>
        <a:graphic>
          <a:graphicData uri="http://schemas.openxmlformats.org/drawingml/2006/table">
            <a:tbl>
              <a:tblPr firstRow="1" bandRow="1">
                <a:noFill/>
                <a:tableStyleId>{2475E50C-07BE-4293-806B-93707CACB70A}</a:tableStyleId>
              </a:tblPr>
              <a:tblGrid>
                <a:gridCol w="1465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0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4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Click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Tracking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Launch variables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Expected Values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 Here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button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highlight>
                          <a:srgbClr val="CDD4EA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analytics.track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' 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const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__adobe: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analytics: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'o',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events: "event2",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</a:t>
                      </a:r>
                      <a:r>
                        <a:rPr lang="en-IN" sz="1400" u="none" strike="noStrike" cap="none" dirty="0">
                          <a:highlight>
                            <a:srgbClr val="FFFF00"/>
                          </a:highlight>
                        </a:rPr>
                        <a:t>// Multiple Products can be passed using comma(,) as a separator highlighted below for second product//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products: "&lt;product category1&gt;;&lt;product ID1&gt;;&lt;product quantity1&gt;;&lt;product selling price1&gt;;event5=&lt;product Selling Price1&gt;|event6=&lt;product quantity1&gt;|event9=&lt;product discount amount1&gt;|event34=&lt;product 1coupon discount&gt;;eVar32=&lt;product 1 name&gt;|eVar33=&lt;product category1&gt;|eVar34=&lt;product color1&gt;|eVar35=&lt;product size1&gt;|eVar37=&lt;product stock status1&gt;|eVar39=&lt;product position1&gt;|eVar41=&lt;product brand1&gt;|eVar46=&lt;product as Gift Status1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&lt;product category2&gt;;&lt;product ID2&gt;;&lt;product quantity2&gt;;&lt;product selling price2&gt;;event5=&lt;product Selling Price2&gt;|event6=&lt;product quantity2&gt;|event9=&lt;product discount amount2&gt;|event34=&lt;product 1coupon discount&gt;;eVar32=&lt;product 1 name&gt;|eVar33=&lt;product category2&gt;|eVar34=&lt;product color2&gt;|eVar35=&lt;product size2&gt;|eVar37=&lt;product stock status2&gt;|eVar39=&lt;product position1&gt;|eVar41=&lt;product brand2&gt;|eVar46=&lt;product as Gift Status2,…..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etc..n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CDD4E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-products..”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contextData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“deliver here",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linkPageName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“select address",</a:t>
                      </a:r>
                      <a:b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</a:b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channel: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&gt;|cart",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customerID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 // only pass when available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loginStatus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"&lt;logged-in/guest&gt;",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platform: "&lt;android/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ios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&gt;",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userDetails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"&lt;gender&gt;|&lt;age&gt;",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dob: "&lt;date of birth&gt;", // only when user is logged in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adobeAnalyticsVersion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aepedge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",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eventType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"click"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}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let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= new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({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xdmData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  data: 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adobeDatalayer</a:t>
                      </a: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});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IN" sz="1400" u="none" strike="noStrike" cap="none" dirty="0">
                        <a:highlight>
                          <a:srgbClr val="CDD4EA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Edge.sendEvent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(</a:t>
                      </a:r>
                      <a:r>
                        <a:rPr lang="en-IN" sz="1400" u="none" strike="noStrike" cap="none" dirty="0" err="1">
                          <a:highlight>
                            <a:srgbClr val="CDD4EA"/>
                          </a:highlight>
                        </a:rPr>
                        <a:t>experienceEvent</a:t>
                      </a:r>
                      <a:r>
                        <a:rPr lang="en-IN" sz="1400" u="none" strike="noStrike" cap="none" dirty="0">
                          <a:highlight>
                            <a:srgbClr val="CDD4EA"/>
                          </a:highlight>
                        </a:rPr>
                        <a:t>);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 err="1"/>
                        <a:t>loginStatus</a:t>
                      </a:r>
                      <a:r>
                        <a:rPr lang="en-IN" sz="1400" b="1" u="none" strike="noStrike" cap="none" dirty="0"/>
                        <a:t> </a:t>
                      </a:r>
                      <a:r>
                        <a:rPr lang="en-IN" sz="1400" u="none" strike="noStrike" cap="none" dirty="0"/>
                        <a:t>may  have the values:-</a:t>
                      </a:r>
                      <a:endParaRPr sz="1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IN" sz="1400" u="none" strike="noStrike" cap="none" dirty="0"/>
                        <a:t>logged-in</a:t>
                      </a:r>
                      <a:endParaRPr sz="1400" b="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14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6301</TotalTime>
  <Words>21129</Words>
  <Application>Microsoft Office PowerPoint</Application>
  <PresentationFormat>Widescreen</PresentationFormat>
  <Paragraphs>2787</Paragraphs>
  <Slides>141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141</vt:i4>
      </vt:variant>
    </vt:vector>
  </HeadingPairs>
  <TitlesOfParts>
    <vt:vector size="148" baseType="lpstr">
      <vt:lpstr>Arial</vt:lpstr>
      <vt:lpstr>Arial Unicode MS</vt:lpstr>
      <vt:lpstr>Calibri</vt:lpstr>
      <vt:lpstr>Segoe Sans</vt:lpstr>
      <vt:lpstr>Office Theme</vt:lpstr>
      <vt:lpstr>Office Theme</vt:lpstr>
      <vt:lpstr>Office Theme</vt:lpstr>
      <vt:lpstr>ABFRL Galerieslafayette App TSD</vt:lpstr>
      <vt:lpstr>PowerPoint Presentation</vt:lpstr>
      <vt:lpstr>Generic 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 in &amp; Sign Up</vt:lpstr>
      <vt:lpstr>Identification Page Load</vt:lpstr>
      <vt:lpstr>PowerPoint Presentation</vt:lpstr>
      <vt:lpstr>All CTA’s</vt:lpstr>
      <vt:lpstr>PowerPoint Presentation</vt:lpstr>
      <vt:lpstr>Sign in – OTP verify</vt:lpstr>
      <vt:lpstr>PowerPoint Presentation</vt:lpstr>
      <vt:lpstr>Sign in – Log in CTA click</vt:lpstr>
      <vt:lpstr>PowerPoint Presentation</vt:lpstr>
      <vt:lpstr>Sign Up Details Page</vt:lpstr>
      <vt:lpstr>PowerPoint Presentation</vt:lpstr>
      <vt:lpstr>Sign Up – CTA’s click</vt:lpstr>
      <vt:lpstr>PowerPoint Presentation</vt:lpstr>
      <vt:lpstr>Sign In/Up – Error Tracking</vt:lpstr>
      <vt:lpstr>PowerPoint Presentation</vt:lpstr>
      <vt:lpstr>Sign In/Up – OTP Error Tracking</vt:lpstr>
      <vt:lpstr>PowerPoint Presentation</vt:lpstr>
      <vt:lpstr>Home Page</vt:lpstr>
      <vt:lpstr>PowerPoint Presentation</vt:lpstr>
      <vt:lpstr>PowerPoint Presentation</vt:lpstr>
      <vt:lpstr>PowerPoint Presentation</vt:lpstr>
      <vt:lpstr>PowerPoint Presentation</vt:lpstr>
      <vt:lpstr>SLP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 to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Account</vt:lpstr>
      <vt:lpstr>PowerPoint Presentation</vt:lpstr>
      <vt:lpstr>PowerPoint Presentation</vt:lpstr>
      <vt:lpstr>Other Generic View &amp; Clicks (Not related to products)</vt:lpstr>
      <vt:lpstr>PowerPoint Presentation</vt:lpstr>
      <vt:lpstr>PowerPoint Presentation</vt:lpstr>
      <vt:lpstr>Error Tracking</vt:lpstr>
      <vt:lpstr>PowerPoint Presentation</vt:lpstr>
      <vt:lpstr>My Orders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Return Initiated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ABFRL Galerieslafayette Web TSD</dc:title>
  <dc:creator>Rocky Kumar</dc:creator>
  <cp:lastModifiedBy>TekiSiva NagaRaju</cp:lastModifiedBy>
  <cp:revision>100</cp:revision>
  <dcterms:created xsi:type="dcterms:W3CDTF">2019-08-31T15:49:44Z</dcterms:created>
  <dcterms:modified xsi:type="dcterms:W3CDTF">2025-08-18T13:14:45Z</dcterms:modified>
</cp:coreProperties>
</file>